
<file path=[Content_Types].xml><?xml version="1.0" encoding="utf-8"?>
<Types xmlns="http://schemas.openxmlformats.org/package/2006/content-types">
  <Default Extension="emf" ContentType="image/x-emf"/>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8" r:id="rId2"/>
    <p:sldId id="263" r:id="rId3"/>
    <p:sldId id="264" r:id="rId4"/>
    <p:sldId id="266" r:id="rId5"/>
    <p:sldId id="267" r:id="rId6"/>
    <p:sldId id="269" r:id="rId7"/>
    <p:sldId id="270" r:id="rId8"/>
    <p:sldId id="271" r:id="rId9"/>
    <p:sldId id="272" r:id="rId10"/>
    <p:sldId id="273" r:id="rId11"/>
    <p:sldId id="274"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9" r:id="rId25"/>
    <p:sldId id="290" r:id="rId26"/>
    <p:sldId id="291" r:id="rId27"/>
    <p:sldId id="292"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6" autoAdjust="0"/>
    <p:restoredTop sz="94660"/>
  </p:normalViewPr>
  <p:slideViewPr>
    <p:cSldViewPr snapToGrid="0">
      <p:cViewPr varScale="1">
        <p:scale>
          <a:sx n="86" d="100"/>
          <a:sy n="86" d="100"/>
        </p:scale>
        <p:origin x="51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gif>
</file>

<file path=ppt/media/image10.png>
</file>

<file path=ppt/media/image11.png>
</file>

<file path=ppt/media/image12.gif>
</file>

<file path=ppt/media/image12.png>
</file>

<file path=ppt/media/image13.gif>
</file>

<file path=ppt/media/image14.png>
</file>

<file path=ppt/media/image15.png>
</file>

<file path=ppt/media/image16.png>
</file>

<file path=ppt/media/image17.gif>
</file>

<file path=ppt/media/image18.gif>
</file>

<file path=ppt/media/image18.png>
</file>

<file path=ppt/media/image19.png>
</file>

<file path=ppt/media/image2.jpg>
</file>

<file path=ppt/media/image20.png>
</file>

<file path=ppt/media/image21.png>
</file>

<file path=ppt/media/image22.gif>
</file>

<file path=ppt/media/image23.gif>
</file>

<file path=ppt/media/image24.png>
</file>

<file path=ppt/media/image25.png>
</file>

<file path=ppt/media/image26.png>
</file>

<file path=ppt/media/image27.png>
</file>

<file path=ppt/media/image28.gif>
</file>

<file path=ppt/media/image29.gif>
</file>

<file path=ppt/media/image3.png>
</file>

<file path=ppt/media/image30.png>
</file>

<file path=ppt/media/image31.png>
</file>

<file path=ppt/media/image32.png>
</file>

<file path=ppt/media/image33.png>
</file>

<file path=ppt/media/image34.gif>
</file>

<file path=ppt/media/image35.png>
</file>

<file path=ppt/media/image36.gif>
</file>

<file path=ppt/media/image36.png>
</file>

<file path=ppt/media/image37.gif>
</file>

<file path=ppt/media/image37.png>
</file>

<file path=ppt/media/image38.gif>
</file>

<file path=ppt/media/image38.png>
</file>

<file path=ppt/media/image39.gif>
</file>

<file path=ppt/media/image39.png>
</file>

<file path=ppt/media/image4.png>
</file>

<file path=ppt/media/image40.gif>
</file>

<file path=ppt/media/image41.gif>
</file>

<file path=ppt/media/image42.gif>
</file>

<file path=ppt/media/image43.gif>
</file>

<file path=ppt/media/image43.png>
</file>

<file path=ppt/media/image44.png>
</file>

<file path=ppt/media/image45.png>
</file>

<file path=ppt/media/image46.png>
</file>

<file path=ppt/media/image47.gif>
</file>

<file path=ppt/media/image47.png>
</file>

<file path=ppt/media/image5.gif>
</file>

<file path=ppt/media/image5.png>
</file>

<file path=ppt/media/image50.png>
</file>

<file path=ppt/media/image51.gif>
</file>

<file path=ppt/media/image51.png>
</file>

<file path=ppt/media/image52.png>
</file>

<file path=ppt/media/image53.png>
</file>

<file path=ppt/media/image54.png>
</file>

<file path=ppt/media/image55.png>
</file>

<file path=ppt/media/image56.gif>
</file>

<file path=ppt/media/image57.gif>
</file>

<file path=ppt/media/image58.png>
</file>

<file path=ppt/media/image59.png>
</file>

<file path=ppt/media/image6.png>
</file>

<file path=ppt/media/image60.png>
</file>

<file path=ppt/media/image61.png>
</file>

<file path=ppt/media/image62.gif>
</file>

<file path=ppt/media/image63.gif>
</file>

<file path=ppt/media/image64.png>
</file>

<file path=ppt/media/image65.png>
</file>

<file path=ppt/media/image66.png>
</file>

<file path=ppt/media/image67.gif>
</file>

<file path=ppt/media/image67.png>
</file>

<file path=ppt/media/image68.gif>
</file>

<file path=ppt/media/image69.png>
</file>

<file path=ppt/media/image70.png>
</file>

<file path=ppt/media/image71.gif>
</file>

<file path=ppt/media/image71.png>
</file>

<file path=ppt/media/image73.png>
</file>

<file path=ppt/media/image77.png>
</file>

<file path=ppt/media/image79.png>
</file>

<file path=ppt/media/image8.gif>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7495D584-99DB-4F00-8462-3E8C519734E6}" type="datetimeFigureOut">
              <a:rPr lang="en-US" smtClean="0"/>
              <a:t>11/28/2018</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5154E368-8C12-4C60-AB0F-E467657CDD3F}" type="slidenum">
              <a:rPr lang="en-US" smtClean="0"/>
              <a:t>‹Nº›</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20959947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495D584-99DB-4F00-8462-3E8C519734E6}" type="datetimeFigureOut">
              <a:rPr lang="en-US" smtClean="0"/>
              <a:t>11/28/2018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54E368-8C12-4C60-AB0F-E467657CDD3F}" type="slidenum">
              <a:rPr lang="en-US" smtClean="0"/>
              <a:t>‹Nº›</a:t>
            </a:fld>
            <a:endParaRPr lang="en-US"/>
          </a:p>
        </p:txBody>
      </p:sp>
    </p:spTree>
    <p:extLst>
      <p:ext uri="{BB962C8B-B14F-4D97-AF65-F5344CB8AC3E}">
        <p14:creationId xmlns:p14="http://schemas.microsoft.com/office/powerpoint/2010/main" val="2146753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495D584-99DB-4F00-8462-3E8C519734E6}" type="datetimeFigureOut">
              <a:rPr lang="en-US" smtClean="0"/>
              <a:t>11/28/2018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54E368-8C12-4C60-AB0F-E467657CDD3F}" type="slidenum">
              <a:rPr lang="en-US" smtClean="0"/>
              <a:t>‹Nº›</a:t>
            </a:fld>
            <a:endParaRPr lang="en-US"/>
          </a:p>
        </p:txBody>
      </p:sp>
    </p:spTree>
    <p:extLst>
      <p:ext uri="{BB962C8B-B14F-4D97-AF65-F5344CB8AC3E}">
        <p14:creationId xmlns:p14="http://schemas.microsoft.com/office/powerpoint/2010/main" val="2970633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495D584-99DB-4F00-8462-3E8C519734E6}" type="datetimeFigureOut">
              <a:rPr lang="en-US" smtClean="0"/>
              <a:t>11/28/2018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54E368-8C12-4C60-AB0F-E467657CDD3F}" type="slidenum">
              <a:rPr lang="en-US" smtClean="0"/>
              <a:t>‹Nº›</a:t>
            </a:fld>
            <a:endParaRPr lang="en-US"/>
          </a:p>
        </p:txBody>
      </p:sp>
    </p:spTree>
    <p:extLst>
      <p:ext uri="{BB962C8B-B14F-4D97-AF65-F5344CB8AC3E}">
        <p14:creationId xmlns:p14="http://schemas.microsoft.com/office/powerpoint/2010/main" val="25323335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7495D584-99DB-4F00-8462-3E8C519734E6}" type="datetimeFigureOut">
              <a:rPr lang="en-US" smtClean="0"/>
              <a:t>11/28/2018</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5154E368-8C12-4C60-AB0F-E467657CDD3F}" type="slidenum">
              <a:rPr lang="en-US" smtClean="0"/>
              <a:t>‹Nº›</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55757099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7495D584-99DB-4F00-8462-3E8C519734E6}" type="datetimeFigureOut">
              <a:rPr lang="en-US" smtClean="0"/>
              <a:t>11/28/2018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54E368-8C12-4C60-AB0F-E467657CDD3F}" type="slidenum">
              <a:rPr lang="en-US" smtClean="0"/>
              <a:t>‹Nº›</a:t>
            </a:fld>
            <a:endParaRPr lang="en-US"/>
          </a:p>
        </p:txBody>
      </p:sp>
    </p:spTree>
    <p:extLst>
      <p:ext uri="{BB962C8B-B14F-4D97-AF65-F5344CB8AC3E}">
        <p14:creationId xmlns:p14="http://schemas.microsoft.com/office/powerpoint/2010/main" val="839880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495D584-99DB-4F00-8462-3E8C519734E6}" type="datetimeFigureOut">
              <a:rPr lang="en-US" smtClean="0"/>
              <a:t>11/28/2018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154E368-8C12-4C60-AB0F-E467657CDD3F}" type="slidenum">
              <a:rPr lang="en-US" smtClean="0"/>
              <a:t>‹Nº›</a:t>
            </a:fld>
            <a:endParaRPr lang="en-US"/>
          </a:p>
        </p:txBody>
      </p:sp>
    </p:spTree>
    <p:extLst>
      <p:ext uri="{BB962C8B-B14F-4D97-AF65-F5344CB8AC3E}">
        <p14:creationId xmlns:p14="http://schemas.microsoft.com/office/powerpoint/2010/main" val="3812550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7495D584-99DB-4F00-8462-3E8C519734E6}" type="datetimeFigureOut">
              <a:rPr lang="en-US" smtClean="0"/>
              <a:t>11/28/2018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54E368-8C12-4C60-AB0F-E467657CDD3F}" type="slidenum">
              <a:rPr lang="en-US" smtClean="0"/>
              <a:t>‹Nº›</a:t>
            </a:fld>
            <a:endParaRPr lang="en-US"/>
          </a:p>
        </p:txBody>
      </p:sp>
    </p:spTree>
    <p:extLst>
      <p:ext uri="{BB962C8B-B14F-4D97-AF65-F5344CB8AC3E}">
        <p14:creationId xmlns:p14="http://schemas.microsoft.com/office/powerpoint/2010/main" val="3241514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95D584-99DB-4F00-8462-3E8C519734E6}" type="datetimeFigureOut">
              <a:rPr lang="en-US" smtClean="0"/>
              <a:t>11/28/2018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154E368-8C12-4C60-AB0F-E467657CDD3F}" type="slidenum">
              <a:rPr lang="en-US" smtClean="0"/>
              <a:t>‹Nº›</a:t>
            </a:fld>
            <a:endParaRPr lang="en-US"/>
          </a:p>
        </p:txBody>
      </p:sp>
    </p:spTree>
    <p:extLst>
      <p:ext uri="{BB962C8B-B14F-4D97-AF65-F5344CB8AC3E}">
        <p14:creationId xmlns:p14="http://schemas.microsoft.com/office/powerpoint/2010/main" val="1873433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495D584-99DB-4F00-8462-3E8C519734E6}" type="datetimeFigureOut">
              <a:rPr lang="en-US" smtClean="0"/>
              <a:t>11/28/2018</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154E368-8C12-4C60-AB0F-E467657CDD3F}" type="slidenum">
              <a:rPr lang="en-US" smtClean="0"/>
              <a:t>‹Nº›</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53488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495D584-99DB-4F00-8462-3E8C519734E6}" type="datetimeFigureOut">
              <a:rPr lang="en-US" smtClean="0"/>
              <a:t>11/28/2018</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154E368-8C12-4C60-AB0F-E467657CDD3F}" type="slidenum">
              <a:rPr lang="en-US" smtClean="0"/>
              <a:t>‹Nº›</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63006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7495D584-99DB-4F00-8462-3E8C519734E6}" type="datetimeFigureOut">
              <a:rPr lang="en-US" smtClean="0"/>
              <a:t>11/28/2018</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5154E368-8C12-4C60-AB0F-E467657CDD3F}" type="slidenum">
              <a:rPr lang="en-US" smtClean="0"/>
              <a:t>‹Nº›</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31529681"/>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7" Type="http://schemas.openxmlformats.org/officeDocument/2006/relationships/image" Target="../media/image12.gif"/><Relationship Id="rId2" Type="http://schemas.openxmlformats.org/officeDocument/2006/relationships/image" Target="../media/image12.png"/><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3.gif"/><Relationship Id="rId7" Type="http://schemas.openxmlformats.org/officeDocument/2006/relationships/image" Target="../media/image17.gif"/><Relationship Id="rId2" Type="http://schemas.openxmlformats.org/officeDocument/2006/relationships/image" Target="../media/image18.png"/><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gif"/><Relationship Id="rId7" Type="http://schemas.openxmlformats.org/officeDocument/2006/relationships/image" Target="../media/image22.gif"/><Relationship Id="rId2" Type="http://schemas.openxmlformats.org/officeDocument/2006/relationships/image" Target="../media/image24.png"/><Relationship Id="rId1" Type="http://schemas.openxmlformats.org/officeDocument/2006/relationships/slideLayout" Target="../slideLayouts/slideLayout5.xml"/><Relationship Id="rId6" Type="http://schemas.openxmlformats.org/officeDocument/2006/relationships/image" Target="../media/image21.png"/><Relationship Id="rId5" Type="http://schemas.openxmlformats.org/officeDocument/2006/relationships/image" Target="../media/image19.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3.gif"/><Relationship Id="rId7" Type="http://schemas.openxmlformats.org/officeDocument/2006/relationships/image" Target="../media/image28.gif"/><Relationship Id="rId2" Type="http://schemas.openxmlformats.org/officeDocument/2006/relationships/image" Target="../media/image30.png"/><Relationship Id="rId1" Type="http://schemas.openxmlformats.org/officeDocument/2006/relationships/slideLayout" Target="../slideLayouts/slideLayout5.xml"/><Relationship Id="rId6" Type="http://schemas.openxmlformats.org/officeDocument/2006/relationships/image" Target="../media/image27.png"/><Relationship Id="rId5" Type="http://schemas.openxmlformats.org/officeDocument/2006/relationships/image" Target="../media/image25.png"/><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3" Type="http://schemas.openxmlformats.org/officeDocument/2006/relationships/image" Target="../media/image29.gif"/><Relationship Id="rId7" Type="http://schemas.openxmlformats.org/officeDocument/2006/relationships/image" Target="../media/image34.gif"/><Relationship Id="rId2" Type="http://schemas.openxmlformats.org/officeDocument/2006/relationships/image" Target="../media/image36.png"/><Relationship Id="rId1" Type="http://schemas.openxmlformats.org/officeDocument/2006/relationships/slideLayout" Target="../slideLayouts/slideLayout5.xml"/><Relationship Id="rId6" Type="http://schemas.openxmlformats.org/officeDocument/2006/relationships/image" Target="../media/image33.png"/><Relationship Id="rId5" Type="http://schemas.openxmlformats.org/officeDocument/2006/relationships/image" Target="../media/image31.png"/><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6.gif"/><Relationship Id="rId7" Type="http://schemas.openxmlformats.org/officeDocument/2006/relationships/image" Target="../media/image39.gif"/><Relationship Id="rId2" Type="http://schemas.openxmlformats.org/officeDocument/2006/relationships/image" Target="../media/image37.png"/><Relationship Id="rId1" Type="http://schemas.openxmlformats.org/officeDocument/2006/relationships/slideLayout" Target="../slideLayouts/slideLayout5.xml"/><Relationship Id="rId6" Type="http://schemas.openxmlformats.org/officeDocument/2006/relationships/image" Target="../media/image38.gif"/><Relationship Id="rId5" Type="http://schemas.openxmlformats.org/officeDocument/2006/relationships/image" Target="../media/image37.gif"/><Relationship Id="rId4" Type="http://schemas.openxmlformats.org/officeDocument/2006/relationships/image" Target="../media/image39.png"/><Relationship Id="rId9" Type="http://schemas.openxmlformats.org/officeDocument/2006/relationships/image" Target="../media/image44.png"/></Relationships>
</file>

<file path=ppt/slides/_rels/slide19.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0.gif"/><Relationship Id="rId7" Type="http://schemas.openxmlformats.org/officeDocument/2006/relationships/image" Target="../media/image43.gif"/><Relationship Id="rId2" Type="http://schemas.openxmlformats.org/officeDocument/2006/relationships/image" Target="../media/image45.png"/><Relationship Id="rId1" Type="http://schemas.openxmlformats.org/officeDocument/2006/relationships/slideLayout" Target="../slideLayouts/slideLayout5.xml"/><Relationship Id="rId6" Type="http://schemas.openxmlformats.org/officeDocument/2006/relationships/image" Target="../media/image42.gif"/><Relationship Id="rId5" Type="http://schemas.openxmlformats.org/officeDocument/2006/relationships/image" Target="../media/image41.gif"/><Relationship Id="rId4" Type="http://schemas.openxmlformats.org/officeDocument/2006/relationships/image" Target="../media/image47.png"/><Relationship Id="rId9" Type="http://schemas.openxmlformats.org/officeDocument/2006/relationships/image" Target="../media/image5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53.png"/><Relationship Id="rId1" Type="http://schemas.openxmlformats.org/officeDocument/2006/relationships/slideLayout" Target="../slideLayouts/slideLayout5.xml"/><Relationship Id="rId6" Type="http://schemas.openxmlformats.org/officeDocument/2006/relationships/image" Target="../media/image49.emf"/><Relationship Id="rId5" Type="http://schemas.openxmlformats.org/officeDocument/2006/relationships/image" Target="../media/image48.emf"/><Relationship Id="rId4" Type="http://schemas.openxmlformats.org/officeDocument/2006/relationships/image" Target="../media/image47.gif"/></Relationships>
</file>

<file path=ppt/slides/_rels/slide21.xml.rels><?xml version="1.0" encoding="UTF-8" standalone="yes"?>
<Relationships xmlns="http://schemas.openxmlformats.org/package/2006/relationships"><Relationship Id="rId3" Type="http://schemas.openxmlformats.org/officeDocument/2006/relationships/image" Target="../media/image59.png"/><Relationship Id="rId7" Type="http://schemas.openxmlformats.org/officeDocument/2006/relationships/image" Target="../media/image55.png"/><Relationship Id="rId2" Type="http://schemas.openxmlformats.org/officeDocument/2006/relationships/image" Target="../media/image58.png"/><Relationship Id="rId1" Type="http://schemas.openxmlformats.org/officeDocument/2006/relationships/slideLayout" Target="../slideLayouts/slideLayout5.xml"/><Relationship Id="rId6" Type="http://schemas.openxmlformats.org/officeDocument/2006/relationships/image" Target="../media/image54.png"/><Relationship Id="rId5" Type="http://schemas.openxmlformats.org/officeDocument/2006/relationships/image" Target="../media/image51.gif"/><Relationship Id="rId4" Type="http://schemas.openxmlformats.org/officeDocument/2006/relationships/image" Target="../media/image5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56.g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7.gif"/><Relationship Id="rId7" Type="http://schemas.openxmlformats.org/officeDocument/2006/relationships/image" Target="../media/image62.gif"/><Relationship Id="rId2" Type="http://schemas.openxmlformats.org/officeDocument/2006/relationships/image" Target="../media/image65.png"/><Relationship Id="rId1" Type="http://schemas.openxmlformats.org/officeDocument/2006/relationships/slideLayout" Target="../slideLayouts/slideLayout5.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67.png"/></Relationships>
</file>

<file path=ppt/slides/_rels/slide25.xml.rels><?xml version="1.0" encoding="UTF-8" standalone="yes"?>
<Relationships xmlns="http://schemas.openxmlformats.org/package/2006/relationships"><Relationship Id="rId3" Type="http://schemas.openxmlformats.org/officeDocument/2006/relationships/image" Target="../media/image63.gif"/><Relationship Id="rId7" Type="http://schemas.openxmlformats.org/officeDocument/2006/relationships/image" Target="../media/image67.gif"/><Relationship Id="rId2" Type="http://schemas.openxmlformats.org/officeDocument/2006/relationships/image" Target="../media/image71.png"/><Relationship Id="rId1" Type="http://schemas.openxmlformats.org/officeDocument/2006/relationships/slideLayout" Target="../slideLayouts/slideLayout5.xml"/><Relationship Id="rId6" Type="http://schemas.openxmlformats.org/officeDocument/2006/relationships/image" Target="../media/image66.png"/><Relationship Id="rId5" Type="http://schemas.openxmlformats.org/officeDocument/2006/relationships/image" Target="../media/image64.png"/><Relationship Id="rId4" Type="http://schemas.openxmlformats.org/officeDocument/2006/relationships/image" Target="../media/image73.png"/></Relationships>
</file>

<file path=ppt/slides/_rels/slide26.xml.rels><?xml version="1.0" encoding="UTF-8" standalone="yes"?>
<Relationships xmlns="http://schemas.openxmlformats.org/package/2006/relationships"><Relationship Id="rId3" Type="http://schemas.openxmlformats.org/officeDocument/2006/relationships/image" Target="../media/image68.gif"/><Relationship Id="rId7" Type="http://schemas.openxmlformats.org/officeDocument/2006/relationships/image" Target="../media/image71.gif"/><Relationship Id="rId2" Type="http://schemas.openxmlformats.org/officeDocument/2006/relationships/image" Target="../media/image77.png"/><Relationship Id="rId1" Type="http://schemas.openxmlformats.org/officeDocument/2006/relationships/slideLayout" Target="../slideLayouts/slideLayout5.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7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gif"/><Relationship Id="rId7" Type="http://schemas.openxmlformats.org/officeDocument/2006/relationships/image" Target="../media/image8.gif"/><Relationship Id="rId2" Type="http://schemas.openxmlformats.org/officeDocument/2006/relationships/image" Target="../media/image6.png"/><Relationship Id="rId1" Type="http://schemas.openxmlformats.org/officeDocument/2006/relationships/slideLayout" Target="../slideLayouts/slideLayout5.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5E2BF6-E715-4F43-9FBB-29957C72BE9A}"/>
              </a:ext>
            </a:extLst>
          </p:cNvPr>
          <p:cNvSpPr>
            <a:spLocks noGrp="1"/>
          </p:cNvSpPr>
          <p:nvPr>
            <p:ph type="ctrTitle"/>
          </p:nvPr>
        </p:nvSpPr>
        <p:spPr/>
        <p:txBody>
          <a:bodyPr/>
          <a:lstStyle/>
          <a:p>
            <a:r>
              <a:rPr lang="es-MX" dirty="0"/>
              <a:t>Movimiento relativo</a:t>
            </a:r>
            <a:endParaRPr lang="en-US" dirty="0"/>
          </a:p>
        </p:txBody>
      </p:sp>
      <p:sp>
        <p:nvSpPr>
          <p:cNvPr id="3" name="Subtítulo 2">
            <a:extLst>
              <a:ext uri="{FF2B5EF4-FFF2-40B4-BE49-F238E27FC236}">
                <a16:creationId xmlns:a16="http://schemas.microsoft.com/office/drawing/2014/main" id="{C5D7AA4F-1C2B-4E93-BC24-AB481616DE83}"/>
              </a:ext>
            </a:extLst>
          </p:cNvPr>
          <p:cNvSpPr>
            <a:spLocks noGrp="1"/>
          </p:cNvSpPr>
          <p:nvPr>
            <p:ph type="subTitle" idx="1"/>
          </p:nvPr>
        </p:nvSpPr>
        <p:spPr/>
        <p:txBody>
          <a:bodyPr/>
          <a:lstStyle/>
          <a:p>
            <a:r>
              <a:rPr lang="es-MX" dirty="0"/>
              <a:t>Sistemas dinámicos</a:t>
            </a:r>
          </a:p>
          <a:p>
            <a:r>
              <a:rPr lang="es-MX" dirty="0"/>
              <a:t>Diego Aarón Moreno Galván</a:t>
            </a:r>
            <a:endParaRPr lang="en-US" dirty="0"/>
          </a:p>
        </p:txBody>
      </p:sp>
    </p:spTree>
    <p:extLst>
      <p:ext uri="{BB962C8B-B14F-4D97-AF65-F5344CB8AC3E}">
        <p14:creationId xmlns:p14="http://schemas.microsoft.com/office/powerpoint/2010/main" val="37113266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590365" y="1959124"/>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=2.5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590365" y="1959124"/>
                <a:ext cx="4443984" cy="823912"/>
              </a:xfrm>
              <a:blipFill>
                <a:blip r:embed="rId2"/>
                <a:stretch>
                  <a:fillRect b="-4412"/>
                </a:stretch>
              </a:blipFill>
            </p:spPr>
            <p:txBody>
              <a:bodyPr/>
              <a:lstStyle/>
              <a:p>
                <a:r>
                  <a:rPr lang="en-US">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75305" y="1278383"/>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639119" y="4693447"/>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3</m:t>
                      </m:r>
                      <m:r>
                        <a:rPr lang="es-MX" i="1">
                          <a:latin typeface="Cambria Math" panose="02040503050406030204" pitchFamily="18" charset="0"/>
                        </a:rPr>
                        <m:t>.5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639119" y="4693447"/>
                <a:ext cx="4443984" cy="823912"/>
              </a:xfrm>
              <a:blipFill>
                <a:blip r:embed="rId4"/>
                <a:stretch>
                  <a:fillRect b="-5185"/>
                </a:stretch>
              </a:blipFill>
            </p:spPr>
            <p:txBody>
              <a:bodyPr/>
              <a:lstStyle/>
              <a:p>
                <a:r>
                  <a:rPr lang="en-US">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9281" y="1279089"/>
            <a:ext cx="3170090" cy="3176721"/>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59281" y="4025988"/>
            <a:ext cx="3170824" cy="3177456"/>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1041" y="4011966"/>
            <a:ext cx="2569715" cy="2569715"/>
          </a:xfrm>
          <a:prstGeom prst="rect">
            <a:avLst/>
          </a:prstGeom>
        </p:spPr>
      </p:pic>
    </p:spTree>
    <p:extLst>
      <p:ext uri="{BB962C8B-B14F-4D97-AF65-F5344CB8AC3E}">
        <p14:creationId xmlns:p14="http://schemas.microsoft.com/office/powerpoint/2010/main" val="907663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53" presetClass="entr" presetSubtype="16"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 calcmode="lin" valueType="num">
                                      <p:cBhvr>
                                        <p:cTn id="1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590365" y="1959124"/>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=4.5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590365" y="1959124"/>
                <a:ext cx="4443984" cy="823912"/>
              </a:xfrm>
              <a:blipFill>
                <a:blip r:embed="rId2"/>
                <a:stretch>
                  <a:fillRect b="-4412"/>
                </a:stretch>
              </a:blipFill>
            </p:spPr>
            <p:txBody>
              <a:bodyPr/>
              <a:lstStyle/>
              <a:p>
                <a:r>
                  <a:rPr lang="en-US">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75305" y="1278383"/>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639119" y="4693447"/>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5</m:t>
                      </m:r>
                      <m:r>
                        <a:rPr lang="es-MX" i="1">
                          <a:latin typeface="Cambria Math" panose="02040503050406030204" pitchFamily="18" charset="0"/>
                        </a:rPr>
                        <m:t>.5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639119" y="4693447"/>
                <a:ext cx="4443984" cy="823912"/>
              </a:xfrm>
              <a:blipFill>
                <a:blip r:embed="rId4"/>
                <a:stretch>
                  <a:fillRect b="-5185"/>
                </a:stretch>
              </a:blipFill>
            </p:spPr>
            <p:txBody>
              <a:bodyPr/>
              <a:lstStyle/>
              <a:p>
                <a:r>
                  <a:rPr lang="en-US">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9281" y="1279089"/>
            <a:ext cx="3170089" cy="3176721"/>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59281" y="4025988"/>
            <a:ext cx="3170823" cy="3177456"/>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1041" y="4011966"/>
            <a:ext cx="2569715" cy="2569715"/>
          </a:xfrm>
          <a:prstGeom prst="rect">
            <a:avLst/>
          </a:prstGeom>
        </p:spPr>
      </p:pic>
    </p:spTree>
    <p:extLst>
      <p:ext uri="{BB962C8B-B14F-4D97-AF65-F5344CB8AC3E}">
        <p14:creationId xmlns:p14="http://schemas.microsoft.com/office/powerpoint/2010/main" val="3147627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53" presetClass="entr" presetSubtype="16"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 calcmode="lin" valueType="num">
                                      <p:cBhvr>
                                        <p:cTn id="1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1"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3" name="Rectangle 12">
            <a:extLst>
              <a:ext uri="{FF2B5EF4-FFF2-40B4-BE49-F238E27FC236}">
                <a16:creationId xmlns:a16="http://schemas.microsoft.com/office/drawing/2014/main" id="{692296C6-28F7-4BD7-9EFB-22A268E3D4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070FD-E3E2-4C1D-ADB2-1DA31DD8A733}"/>
              </a:ext>
            </a:extLst>
          </p:cNvPr>
          <p:cNvSpPr>
            <a:spLocks noGrp="1"/>
          </p:cNvSpPr>
          <p:nvPr>
            <p:ph type="title"/>
          </p:nvPr>
        </p:nvSpPr>
        <p:spPr>
          <a:xfrm>
            <a:off x="5954486" y="1480929"/>
            <a:ext cx="5791426" cy="3254321"/>
          </a:xfrm>
        </p:spPr>
        <p:txBody>
          <a:bodyPr vert="horz" lIns="91440" tIns="45720" rIns="91440" bIns="45720" rtlCol="0" anchor="b">
            <a:normAutofit/>
          </a:bodyPr>
          <a:lstStyle/>
          <a:p>
            <a:pPr algn="l"/>
            <a:r>
              <a:rPr lang="en-US" sz="7000"/>
              <a:t>Pregunta</a:t>
            </a:r>
          </a:p>
        </p:txBody>
      </p:sp>
      <p:sp>
        <p:nvSpPr>
          <p:cNvPr id="3" name="Marcador de texto 2">
            <a:extLst>
              <a:ext uri="{FF2B5EF4-FFF2-40B4-BE49-F238E27FC236}">
                <a16:creationId xmlns:a16="http://schemas.microsoft.com/office/drawing/2014/main" id="{A082375B-4BF1-4FDC-A5D4-CE805D7F8AD0}"/>
              </a:ext>
            </a:extLst>
          </p:cNvPr>
          <p:cNvSpPr>
            <a:spLocks noGrp="1"/>
          </p:cNvSpPr>
          <p:nvPr>
            <p:ph type="body" idx="1"/>
          </p:nvPr>
        </p:nvSpPr>
        <p:spPr>
          <a:xfrm>
            <a:off x="5954486" y="4804850"/>
            <a:ext cx="5791424" cy="1086237"/>
          </a:xfrm>
        </p:spPr>
        <p:txBody>
          <a:bodyPr vert="horz" lIns="91440" tIns="45720" rIns="91440" bIns="45720" rtlCol="0">
            <a:normAutofit/>
          </a:bodyPr>
          <a:lstStyle/>
          <a:p>
            <a:pPr algn="l">
              <a:lnSpc>
                <a:spcPct val="102000"/>
              </a:lnSpc>
              <a:spcAft>
                <a:spcPts val="600"/>
              </a:spcAft>
            </a:pPr>
            <a:r>
              <a:rPr lang="en-US" sz="2100"/>
              <a:t>¿Qué pasaría si la Luna, en vez de rotar en la dirección de la Tierra, rotara en el sentido contrario?</a:t>
            </a:r>
          </a:p>
        </p:txBody>
      </p:sp>
      <p:sp>
        <p:nvSpPr>
          <p:cNvPr id="15" name="Freeform 6">
            <a:extLst>
              <a:ext uri="{FF2B5EF4-FFF2-40B4-BE49-F238E27FC236}">
                <a16:creationId xmlns:a16="http://schemas.microsoft.com/office/drawing/2014/main" id="{CBB17300-EE76-409B-97FE-4836C5093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199584"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7" name="Freeform 6">
            <a:extLst>
              <a:ext uri="{FF2B5EF4-FFF2-40B4-BE49-F238E27FC236}">
                <a16:creationId xmlns:a16="http://schemas.microsoft.com/office/drawing/2014/main" id="{AEABCDF0-66B8-40A9-98EB-B6837EF185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4" name="Marcador de contenido 5" descr="Imagen que contiene cielo&#10;&#10;Descripción generada automáticamente">
            <a:extLst>
              <a:ext uri="{FF2B5EF4-FFF2-40B4-BE49-F238E27FC236}">
                <a16:creationId xmlns:a16="http://schemas.microsoft.com/office/drawing/2014/main" id="{6131E79A-B1BB-4A33-A90F-60D2B2AB24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0173" y="1557308"/>
            <a:ext cx="3267942" cy="3734790"/>
          </a:xfrm>
          <a:prstGeom prst="rect">
            <a:avLst/>
          </a:prstGeom>
        </p:spPr>
      </p:pic>
    </p:spTree>
    <p:extLst>
      <p:ext uri="{BB962C8B-B14F-4D97-AF65-F5344CB8AC3E}">
        <p14:creationId xmlns:p14="http://schemas.microsoft.com/office/powerpoint/2010/main" val="2956098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590365" y="1959124"/>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=−0.5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590365" y="1959124"/>
                <a:ext cx="4443984" cy="823912"/>
              </a:xfrm>
              <a:blipFill>
                <a:blip r:embed="rId2"/>
                <a:stretch>
                  <a:fillRect b="-4412"/>
                </a:stretch>
              </a:blipFill>
            </p:spPr>
            <p:txBody>
              <a:bodyPr/>
              <a:lstStyle/>
              <a:p>
                <a:r>
                  <a:rPr lang="en-US">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75305" y="1278383"/>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639119" y="4693447"/>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−1</m:t>
                      </m:r>
                      <m:r>
                        <a:rPr lang="es-MX" i="1">
                          <a:latin typeface="Cambria Math" panose="02040503050406030204" pitchFamily="18" charset="0"/>
                        </a:rPr>
                        <m:t>.5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639119" y="4693447"/>
                <a:ext cx="4443984" cy="823912"/>
              </a:xfrm>
              <a:blipFill>
                <a:blip r:embed="rId4"/>
                <a:stretch>
                  <a:fillRect b="-5185"/>
                </a:stretch>
              </a:blipFill>
            </p:spPr>
            <p:txBody>
              <a:bodyPr/>
              <a:lstStyle/>
              <a:p>
                <a:r>
                  <a:rPr lang="en-US">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9281" y="1279089"/>
            <a:ext cx="3170090" cy="3176721"/>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59281" y="4025988"/>
            <a:ext cx="3170824" cy="3177456"/>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1041" y="4011966"/>
            <a:ext cx="2569715" cy="2569715"/>
          </a:xfrm>
          <a:prstGeom prst="rect">
            <a:avLst/>
          </a:prstGeom>
        </p:spPr>
      </p:pic>
    </p:spTree>
    <p:extLst>
      <p:ext uri="{BB962C8B-B14F-4D97-AF65-F5344CB8AC3E}">
        <p14:creationId xmlns:p14="http://schemas.microsoft.com/office/powerpoint/2010/main" val="3875792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5">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590365" y="1959124"/>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=−2.5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590365" y="1959124"/>
                <a:ext cx="4443984" cy="823912"/>
              </a:xfrm>
              <a:blipFill>
                <a:blip r:embed="rId2"/>
                <a:stretch>
                  <a:fillRect b="-4412"/>
                </a:stretch>
              </a:blipFill>
            </p:spPr>
            <p:txBody>
              <a:bodyPr/>
              <a:lstStyle/>
              <a:p>
                <a:r>
                  <a:rPr lang="en-US">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75305" y="1278383"/>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639119" y="4693447"/>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−3</m:t>
                      </m:r>
                      <m:r>
                        <a:rPr lang="es-MX" i="1">
                          <a:latin typeface="Cambria Math" panose="02040503050406030204" pitchFamily="18" charset="0"/>
                        </a:rPr>
                        <m:t>.5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639119" y="4693447"/>
                <a:ext cx="4443984" cy="823912"/>
              </a:xfrm>
              <a:blipFill>
                <a:blip r:embed="rId4"/>
                <a:stretch>
                  <a:fillRect b="-5185"/>
                </a:stretch>
              </a:blipFill>
            </p:spPr>
            <p:txBody>
              <a:bodyPr/>
              <a:lstStyle/>
              <a:p>
                <a:r>
                  <a:rPr lang="en-US">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9281" y="1279089"/>
            <a:ext cx="3170089" cy="3176721"/>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59281" y="4025988"/>
            <a:ext cx="3170823" cy="3177456"/>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1041" y="4011966"/>
            <a:ext cx="2569715" cy="2569715"/>
          </a:xfrm>
          <a:prstGeom prst="rect">
            <a:avLst/>
          </a:prstGeom>
        </p:spPr>
      </p:pic>
    </p:spTree>
    <p:extLst>
      <p:ext uri="{BB962C8B-B14F-4D97-AF65-F5344CB8AC3E}">
        <p14:creationId xmlns:p14="http://schemas.microsoft.com/office/powerpoint/2010/main" val="920459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5">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590365" y="1959124"/>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=−4.5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590365" y="1959124"/>
                <a:ext cx="4443984" cy="823912"/>
              </a:xfrm>
              <a:blipFill>
                <a:blip r:embed="rId2"/>
                <a:stretch>
                  <a:fillRect b="-4412"/>
                </a:stretch>
              </a:blipFill>
            </p:spPr>
            <p:txBody>
              <a:bodyPr/>
              <a:lstStyle/>
              <a:p>
                <a:r>
                  <a:rPr lang="en-US">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75305" y="1278383"/>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639119" y="4693447"/>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−5</m:t>
                      </m:r>
                      <m:r>
                        <a:rPr lang="es-MX" i="1">
                          <a:latin typeface="Cambria Math" panose="02040503050406030204" pitchFamily="18" charset="0"/>
                        </a:rPr>
                        <m:t>.5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639119" y="4693447"/>
                <a:ext cx="4443984" cy="823912"/>
              </a:xfrm>
              <a:blipFill>
                <a:blip r:embed="rId4"/>
                <a:stretch>
                  <a:fillRect b="-5185"/>
                </a:stretch>
              </a:blipFill>
            </p:spPr>
            <p:txBody>
              <a:bodyPr/>
              <a:lstStyle/>
              <a:p>
                <a:r>
                  <a:rPr lang="en-US">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9281" y="1279089"/>
            <a:ext cx="3170089" cy="3176720"/>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59281" y="4025988"/>
            <a:ext cx="3170823" cy="3177455"/>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1041" y="4011966"/>
            <a:ext cx="2569715" cy="2569715"/>
          </a:xfrm>
          <a:prstGeom prst="rect">
            <a:avLst/>
          </a:prstGeom>
        </p:spPr>
      </p:pic>
    </p:spTree>
    <p:extLst>
      <p:ext uri="{BB962C8B-B14F-4D97-AF65-F5344CB8AC3E}">
        <p14:creationId xmlns:p14="http://schemas.microsoft.com/office/powerpoint/2010/main" val="3609511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5">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5070FD-E3E2-4C1D-ADB2-1DA31DD8A733}"/>
              </a:ext>
            </a:extLst>
          </p:cNvPr>
          <p:cNvSpPr>
            <a:spLocks noGrp="1"/>
          </p:cNvSpPr>
          <p:nvPr>
            <p:ph type="title"/>
          </p:nvPr>
        </p:nvSpPr>
        <p:spPr/>
        <p:txBody>
          <a:bodyPr/>
          <a:lstStyle/>
          <a:p>
            <a:r>
              <a:rPr lang="es-MX" dirty="0"/>
              <a:t>Pregunta</a:t>
            </a:r>
          </a:p>
        </p:txBody>
      </p:sp>
      <p:sp>
        <p:nvSpPr>
          <p:cNvPr id="3" name="Marcador de texto 2">
            <a:extLst>
              <a:ext uri="{FF2B5EF4-FFF2-40B4-BE49-F238E27FC236}">
                <a16:creationId xmlns:a16="http://schemas.microsoft.com/office/drawing/2014/main" id="{A082375B-4BF1-4FDC-A5D4-CE805D7F8AD0}"/>
              </a:ext>
            </a:extLst>
          </p:cNvPr>
          <p:cNvSpPr>
            <a:spLocks noGrp="1"/>
          </p:cNvSpPr>
          <p:nvPr>
            <p:ph type="body" idx="1"/>
          </p:nvPr>
        </p:nvSpPr>
        <p:spPr/>
        <p:txBody>
          <a:bodyPr/>
          <a:lstStyle/>
          <a:p>
            <a:r>
              <a:rPr lang="es-MX" dirty="0"/>
              <a:t>¿Existe una trayectoria de la Luna que sea densa?</a:t>
            </a:r>
          </a:p>
        </p:txBody>
      </p:sp>
    </p:spTree>
    <p:extLst>
      <p:ext uri="{BB962C8B-B14F-4D97-AF65-F5344CB8AC3E}">
        <p14:creationId xmlns:p14="http://schemas.microsoft.com/office/powerpoint/2010/main" val="706552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823D0-A7CF-444F-AA18-99B102F5868B}"/>
              </a:ext>
            </a:extLst>
          </p:cNvPr>
          <p:cNvSpPr>
            <a:spLocks noGrp="1"/>
          </p:cNvSpPr>
          <p:nvPr>
            <p:ph type="title"/>
          </p:nvPr>
        </p:nvSpPr>
        <p:spPr/>
        <p:txBody>
          <a:bodyPr>
            <a:noAutofit/>
          </a:bodyPr>
          <a:lstStyle/>
          <a:p>
            <a:r>
              <a:rPr lang="es-MX" sz="3200" dirty="0"/>
              <a:t>¿Existe una trayectoria de la Luna que sea densa?</a:t>
            </a:r>
            <a:br>
              <a:rPr lang="es-MX" sz="3200" dirty="0"/>
            </a:br>
            <a:endParaRPr lang="es-MX" sz="3200" dirty="0"/>
          </a:p>
        </p:txBody>
      </p:sp>
      <mc:AlternateContent xmlns:mc="http://schemas.openxmlformats.org/markup-compatibility/2006">
        <mc:Choice xmlns:a14="http://schemas.microsoft.com/office/drawing/2010/main" Requires="a14">
          <p:sp>
            <p:nvSpPr>
              <p:cNvPr id="3" name="Marcador de contenido 2">
                <a:extLst>
                  <a:ext uri="{FF2B5EF4-FFF2-40B4-BE49-F238E27FC236}">
                    <a16:creationId xmlns:a16="http://schemas.microsoft.com/office/drawing/2014/main" id="{80B55455-AF1B-4309-8844-4777325FA461}"/>
                  </a:ext>
                </a:extLst>
              </p:cNvPr>
              <p:cNvSpPr>
                <a:spLocks noGrp="1"/>
              </p:cNvSpPr>
              <p:nvPr>
                <p:ph idx="1"/>
              </p:nvPr>
            </p:nvSpPr>
            <p:spPr>
              <a:xfrm>
                <a:off x="1371600" y="2286000"/>
                <a:ext cx="9601200" cy="3999390"/>
              </a:xfrm>
            </p:spPr>
            <p:txBody>
              <a:bodyPr>
                <a:normAutofit/>
              </a:bodyPr>
              <a:lstStyle/>
              <a:p>
                <a:r>
                  <a:rPr lang="es-MX" dirty="0"/>
                  <a:t>Sabemos que la posición de la Luna respecto al Sol está determinada por: </a:t>
                </a:r>
                <a14:m>
                  <m:oMath xmlns:m="http://schemas.openxmlformats.org/officeDocument/2006/math">
                    <m:d>
                      <m:dPr>
                        <m:ctrlPr>
                          <a:rPr lang="es-MX" i="1">
                            <a:latin typeface="Cambria Math" panose="02040503050406030204" pitchFamily="18" charset="0"/>
                          </a:rPr>
                        </m:ctrlPr>
                      </m:dPr>
                      <m:e>
                        <m:func>
                          <m:funcPr>
                            <m:ctrlPr>
                              <a:rPr lang="es-MX" i="1">
                                <a:latin typeface="Cambria Math" panose="02040503050406030204" pitchFamily="18" charset="0"/>
                              </a:rPr>
                            </m:ctrlPr>
                          </m:funcPr>
                          <m:fName>
                            <m:r>
                              <m:rPr>
                                <m:sty m:val="p"/>
                              </m:rPr>
                              <a:rPr lang="es-MX">
                                <a:latin typeface="Cambria Math" panose="02040503050406030204" pitchFamily="18" charset="0"/>
                              </a:rPr>
                              <m:t>cos</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r>
                                  <a:rPr lang="es-MX" i="1">
                                    <a:latin typeface="Cambria Math" panose="02040503050406030204" pitchFamily="18" charset="0"/>
                                  </a:rPr>
                                  <m:t>𝑡</m:t>
                                </m:r>
                              </m:e>
                            </m:d>
                          </m:e>
                        </m:func>
                        <m:r>
                          <a:rPr lang="es-MX" i="1">
                            <a:latin typeface="Cambria Math" panose="02040503050406030204" pitchFamily="18" charset="0"/>
                          </a:rPr>
                          <m:t>+</m:t>
                        </m:r>
                        <m:func>
                          <m:funcPr>
                            <m:ctrlPr>
                              <a:rPr lang="es-MX" i="1">
                                <a:latin typeface="Cambria Math" panose="02040503050406030204" pitchFamily="18" charset="0"/>
                              </a:rPr>
                            </m:ctrlPr>
                          </m:funcPr>
                          <m:fName>
                            <m:r>
                              <m:rPr>
                                <m:sty m:val="p"/>
                              </m:rPr>
                              <a:rPr lang="es-MX">
                                <a:latin typeface="Cambria Math" panose="02040503050406030204" pitchFamily="18" charset="0"/>
                              </a:rPr>
                              <m:t>cos</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𝐿</m:t>
                                    </m:r>
                                  </m:sub>
                                </m:sSub>
                                <m:r>
                                  <a:rPr lang="es-MX" i="1">
                                    <a:latin typeface="Cambria Math" panose="02040503050406030204" pitchFamily="18" charset="0"/>
                                  </a:rPr>
                                  <m:t>𝑡</m:t>
                                </m:r>
                              </m:e>
                            </m:d>
                          </m:e>
                        </m:func>
                        <m:r>
                          <a:rPr lang="es-MX" i="1">
                            <a:latin typeface="Cambria Math" panose="02040503050406030204" pitchFamily="18" charset="0"/>
                          </a:rPr>
                          <m:t>,</m:t>
                        </m:r>
                        <m:func>
                          <m:funcPr>
                            <m:ctrlPr>
                              <a:rPr lang="es-MX" i="1">
                                <a:latin typeface="Cambria Math" panose="02040503050406030204" pitchFamily="18" charset="0"/>
                              </a:rPr>
                            </m:ctrlPr>
                          </m:funcPr>
                          <m:fName>
                            <m:r>
                              <m:rPr>
                                <m:sty m:val="p"/>
                              </m:rPr>
                              <a:rPr lang="es-MX">
                                <a:latin typeface="Cambria Math" panose="02040503050406030204" pitchFamily="18" charset="0"/>
                              </a:rPr>
                              <m:t>sin</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r>
                                  <a:rPr lang="es-MX" i="1">
                                    <a:latin typeface="Cambria Math" panose="02040503050406030204" pitchFamily="18" charset="0"/>
                                  </a:rPr>
                                  <m:t>𝑡</m:t>
                                </m:r>
                              </m:e>
                            </m:d>
                          </m:e>
                        </m:func>
                        <m:r>
                          <a:rPr lang="es-MX" i="1">
                            <a:latin typeface="Cambria Math" panose="02040503050406030204" pitchFamily="18" charset="0"/>
                          </a:rPr>
                          <m:t>+</m:t>
                        </m:r>
                        <m:func>
                          <m:funcPr>
                            <m:ctrlPr>
                              <a:rPr lang="es-MX" i="1">
                                <a:latin typeface="Cambria Math" panose="02040503050406030204" pitchFamily="18" charset="0"/>
                              </a:rPr>
                            </m:ctrlPr>
                          </m:funcPr>
                          <m:fName>
                            <m:r>
                              <m:rPr>
                                <m:sty m:val="p"/>
                              </m:rPr>
                              <a:rPr lang="es-MX">
                                <a:latin typeface="Cambria Math" panose="02040503050406030204" pitchFamily="18" charset="0"/>
                              </a:rPr>
                              <m:t>sin</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𝐿</m:t>
                                    </m:r>
                                  </m:sub>
                                </m:sSub>
                                <m:r>
                                  <a:rPr lang="es-MX" i="1">
                                    <a:latin typeface="Cambria Math" panose="02040503050406030204" pitchFamily="18" charset="0"/>
                                  </a:rPr>
                                  <m:t>𝑡</m:t>
                                </m:r>
                              </m:e>
                            </m:d>
                          </m:e>
                        </m:func>
                      </m:e>
                    </m:d>
                  </m:oMath>
                </a14:m>
                <a:r>
                  <a:rPr lang="es-MX" dirty="0"/>
                  <a:t>.</a:t>
                </a:r>
              </a:p>
              <a:p>
                <a:r>
                  <a:rPr lang="es-MX" dirty="0"/>
                  <a:t>La función </a:t>
                </a:r>
                <a14:m>
                  <m:oMath xmlns:m="http://schemas.openxmlformats.org/officeDocument/2006/math">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cos</m:t>
                        </m:r>
                      </m:fName>
                      <m:e>
                        <m:r>
                          <a:rPr lang="es-MX" b="0" i="1" smtClean="0">
                            <a:latin typeface="Cambria Math" panose="02040503050406030204" pitchFamily="18" charset="0"/>
                          </a:rPr>
                          <m:t>𝑥</m:t>
                        </m:r>
                      </m:e>
                    </m:func>
                  </m:oMath>
                </a14:m>
                <a:r>
                  <a:rPr lang="es-MX" dirty="0"/>
                  <a:t>, es periódica de periodo </a:t>
                </a:r>
                <a14:m>
                  <m:oMath xmlns:m="http://schemas.openxmlformats.org/officeDocument/2006/math">
                    <m:r>
                      <a:rPr lang="es-MX" b="0" i="1" smtClean="0">
                        <a:latin typeface="Cambria Math" panose="02040503050406030204" pitchFamily="18" charset="0"/>
                      </a:rPr>
                      <m:t>2</m:t>
                    </m:r>
                    <m:r>
                      <a:rPr lang="es-MX" b="0" i="1" smtClean="0">
                        <a:latin typeface="Cambria Math" panose="02040503050406030204" pitchFamily="18" charset="0"/>
                      </a:rPr>
                      <m:t>𝜋</m:t>
                    </m:r>
                  </m:oMath>
                </a14:m>
                <a:r>
                  <a:rPr lang="es-MX" dirty="0"/>
                  <a:t>. Lo mismo para la función </a:t>
                </a:r>
                <a14:m>
                  <m:oMath xmlns:m="http://schemas.openxmlformats.org/officeDocument/2006/math">
                    <m:func>
                      <m:funcPr>
                        <m:ctrlPr>
                          <a:rPr lang="es-MX" i="1">
                            <a:latin typeface="Cambria Math" panose="02040503050406030204" pitchFamily="18" charset="0"/>
                          </a:rPr>
                        </m:ctrlPr>
                      </m:funcPr>
                      <m:fName>
                        <m:r>
                          <m:rPr>
                            <m:sty m:val="p"/>
                          </m:rPr>
                          <a:rPr lang="es-MX" b="0" i="0" smtClean="0">
                            <a:latin typeface="Cambria Math" panose="02040503050406030204" pitchFamily="18" charset="0"/>
                          </a:rPr>
                          <m:t>sin</m:t>
                        </m:r>
                      </m:fName>
                      <m:e>
                        <m:r>
                          <a:rPr lang="es-MX" i="1">
                            <a:latin typeface="Cambria Math" panose="02040503050406030204" pitchFamily="18" charset="0"/>
                          </a:rPr>
                          <m:t>𝑥</m:t>
                        </m:r>
                      </m:e>
                    </m:func>
                  </m:oMath>
                </a14:m>
                <a:r>
                  <a:rPr lang="es-MX" dirty="0"/>
                  <a:t>.</a:t>
                </a:r>
              </a:p>
              <a:p>
                <a:r>
                  <a:rPr lang="es-MX" dirty="0"/>
                  <a:t>Si la velocidad de la Luna es: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m:t>
                    </m:r>
                    <m:r>
                      <a:rPr lang="es-MX" b="0" i="1" smtClean="0">
                        <a:latin typeface="Cambria Math" panose="02040503050406030204" pitchFamily="18" charset="0"/>
                      </a:rPr>
                      <m:t>𝑥</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𝑇</m:t>
                        </m:r>
                      </m:sub>
                    </m:sSub>
                  </m:oMath>
                </a14:m>
                <a:r>
                  <a:rPr lang="es-MX" dirty="0"/>
                  <a:t>, para </a:t>
                </a:r>
                <a14:m>
                  <m:oMath xmlns:m="http://schemas.openxmlformats.org/officeDocument/2006/math">
                    <m:r>
                      <a:rPr lang="es-MX" b="0" i="1" smtClean="0">
                        <a:latin typeface="Cambria Math" panose="02040503050406030204" pitchFamily="18" charset="0"/>
                      </a:rPr>
                      <m:t>𝑥</m:t>
                    </m:r>
                    <m:r>
                      <a:rPr lang="es-MX" b="0" i="1" smtClean="0">
                        <a:latin typeface="Cambria Math" panose="02040503050406030204" pitchFamily="18" charset="0"/>
                      </a:rPr>
                      <m:t>∈</m:t>
                    </m:r>
                    <m:r>
                      <a:rPr lang="es-MX" b="0" i="1" smtClean="0">
                        <a:latin typeface="Cambria Math" panose="02040503050406030204" pitchFamily="18" charset="0"/>
                      </a:rPr>
                      <m:t>𝑅</m:t>
                    </m:r>
                    <m:r>
                      <a:rPr lang="es-MX" b="0" i="1" smtClean="0">
                        <a:latin typeface="Cambria Math" panose="02040503050406030204" pitchFamily="18" charset="0"/>
                      </a:rPr>
                      <m:t>,</m:t>
                    </m:r>
                  </m:oMath>
                </a14:m>
                <a:r>
                  <a:rPr lang="es-MX" dirty="0"/>
                  <a:t> la posición de la Luna es: </a:t>
                </a:r>
                <a14:m>
                  <m:oMath xmlns:m="http://schemas.openxmlformats.org/officeDocument/2006/math">
                    <m:d>
                      <m:dPr>
                        <m:ctrlPr>
                          <a:rPr lang="es-MX" i="1">
                            <a:latin typeface="Cambria Math" panose="02040503050406030204" pitchFamily="18" charset="0"/>
                          </a:rPr>
                        </m:ctrlPr>
                      </m:dPr>
                      <m:e>
                        <m:func>
                          <m:funcPr>
                            <m:ctrlPr>
                              <a:rPr lang="es-MX" i="1">
                                <a:latin typeface="Cambria Math" panose="02040503050406030204" pitchFamily="18" charset="0"/>
                              </a:rPr>
                            </m:ctrlPr>
                          </m:funcPr>
                          <m:fName>
                            <m:r>
                              <m:rPr>
                                <m:sty m:val="p"/>
                              </m:rPr>
                              <a:rPr lang="es-MX">
                                <a:latin typeface="Cambria Math" panose="02040503050406030204" pitchFamily="18" charset="0"/>
                              </a:rPr>
                              <m:t>cos</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r>
                                  <a:rPr lang="es-MX" i="1">
                                    <a:latin typeface="Cambria Math" panose="02040503050406030204" pitchFamily="18" charset="0"/>
                                  </a:rPr>
                                  <m:t>𝑡</m:t>
                                </m:r>
                              </m:e>
                            </m:d>
                            <m:r>
                              <a:rPr lang="es-MX" i="1">
                                <a:latin typeface="Cambria Math" panose="02040503050406030204" pitchFamily="18" charset="0"/>
                              </a:rPr>
                              <m:t>,</m:t>
                            </m:r>
                            <m:func>
                              <m:funcPr>
                                <m:ctrlPr>
                                  <a:rPr lang="es-MX" i="1">
                                    <a:latin typeface="Cambria Math" panose="02040503050406030204" pitchFamily="18" charset="0"/>
                                  </a:rPr>
                                </m:ctrlPr>
                              </m:funcPr>
                              <m:fName>
                                <m:r>
                                  <m:rPr>
                                    <m:sty m:val="p"/>
                                  </m:rPr>
                                  <a:rPr lang="es-MX">
                                    <a:latin typeface="Cambria Math" panose="02040503050406030204" pitchFamily="18" charset="0"/>
                                  </a:rPr>
                                  <m:t>sin</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r>
                                      <a:rPr lang="es-MX" i="1">
                                        <a:latin typeface="Cambria Math" panose="02040503050406030204" pitchFamily="18" charset="0"/>
                                      </a:rPr>
                                      <m:t>𝑡</m:t>
                                    </m:r>
                                  </m:e>
                                </m:d>
                              </m:e>
                            </m:func>
                            <m:r>
                              <a:rPr lang="es-MX" b="0" i="1" smtClean="0">
                                <a:latin typeface="Cambria Math" panose="02040503050406030204" pitchFamily="18" charset="0"/>
                              </a:rPr>
                              <m:t>)</m:t>
                            </m:r>
                          </m:e>
                        </m:func>
                        <m:r>
                          <a:rPr lang="es-MX" i="1">
                            <a:latin typeface="Cambria Math" panose="02040503050406030204" pitchFamily="18" charset="0"/>
                          </a:rPr>
                          <m:t>+</m:t>
                        </m:r>
                        <m:r>
                          <a:rPr lang="es-MX" b="0" i="1" smtClean="0">
                            <a:latin typeface="Cambria Math" panose="02040503050406030204" pitchFamily="18" charset="0"/>
                          </a:rPr>
                          <m:t>(</m:t>
                        </m:r>
                        <m:func>
                          <m:funcPr>
                            <m:ctrlPr>
                              <a:rPr lang="es-MX" i="1">
                                <a:latin typeface="Cambria Math" panose="02040503050406030204" pitchFamily="18" charset="0"/>
                              </a:rPr>
                            </m:ctrlPr>
                          </m:funcPr>
                          <m:fName>
                            <m:r>
                              <m:rPr>
                                <m:sty m:val="p"/>
                              </m:rPr>
                              <a:rPr lang="es-MX">
                                <a:latin typeface="Cambria Math" panose="02040503050406030204" pitchFamily="18" charset="0"/>
                              </a:rPr>
                              <m:t>cos</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b="0" i="1" smtClean="0">
                                        <a:latin typeface="Cambria Math" panose="02040503050406030204" pitchFamily="18" charset="0"/>
                                      </a:rPr>
                                      <m:t>𝑥</m:t>
                                    </m:r>
                                    <m:r>
                                      <a:rPr lang="es-MX" i="1">
                                        <a:latin typeface="Cambria Math" panose="02040503050406030204" pitchFamily="18" charset="0"/>
                                      </a:rPr>
                                      <m:t>𝜔</m:t>
                                    </m:r>
                                  </m:e>
                                  <m:sub>
                                    <m:r>
                                      <a:rPr lang="es-MX" b="0" i="1" smtClean="0">
                                        <a:latin typeface="Cambria Math" panose="02040503050406030204" pitchFamily="18" charset="0"/>
                                      </a:rPr>
                                      <m:t>𝑇</m:t>
                                    </m:r>
                                  </m:sub>
                                </m:sSub>
                                <m:r>
                                  <a:rPr lang="es-MX" i="1">
                                    <a:latin typeface="Cambria Math" panose="02040503050406030204" pitchFamily="18" charset="0"/>
                                  </a:rPr>
                                  <m:t>𝑡</m:t>
                                </m:r>
                              </m:e>
                            </m:d>
                          </m:e>
                        </m:func>
                        <m:r>
                          <a:rPr lang="es-MX" i="1">
                            <a:latin typeface="Cambria Math" panose="02040503050406030204" pitchFamily="18" charset="0"/>
                          </a:rPr>
                          <m:t>,</m:t>
                        </m:r>
                        <m:r>
                          <a:rPr lang="es-MX" i="1" smtClean="0">
                            <a:latin typeface="Cambria Math" panose="02040503050406030204" pitchFamily="18" charset="0"/>
                          </a:rPr>
                          <m:t> </m:t>
                        </m:r>
                        <m:func>
                          <m:funcPr>
                            <m:ctrlPr>
                              <a:rPr lang="es-MX" i="1">
                                <a:latin typeface="Cambria Math" panose="02040503050406030204" pitchFamily="18" charset="0"/>
                              </a:rPr>
                            </m:ctrlPr>
                          </m:funcPr>
                          <m:fName>
                            <m:r>
                              <m:rPr>
                                <m:sty m:val="p"/>
                              </m:rPr>
                              <a:rPr lang="es-MX">
                                <a:latin typeface="Cambria Math" panose="02040503050406030204" pitchFamily="18" charset="0"/>
                              </a:rPr>
                              <m:t>sin</m:t>
                            </m:r>
                          </m:fName>
                          <m:e>
                            <m:d>
                              <m:dPr>
                                <m:ctrlPr>
                                  <a:rPr lang="es-MX" i="1">
                                    <a:latin typeface="Cambria Math" panose="02040503050406030204" pitchFamily="18" charset="0"/>
                                  </a:rPr>
                                </m:ctrlPr>
                              </m:dPr>
                              <m:e>
                                <m:r>
                                  <a:rPr lang="es-MX" b="0" i="1" smtClean="0">
                                    <a:latin typeface="Cambria Math" panose="02040503050406030204" pitchFamily="18" charset="0"/>
                                  </a:rPr>
                                  <m:t>𝑥</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r>
                                  <a:rPr lang="es-MX" i="1">
                                    <a:latin typeface="Cambria Math" panose="02040503050406030204" pitchFamily="18" charset="0"/>
                                  </a:rPr>
                                  <m:t>𝑡</m:t>
                                </m:r>
                              </m:e>
                            </m:d>
                          </m:e>
                        </m:func>
                      </m:e>
                    </m:d>
                  </m:oMath>
                </a14:m>
                <a:r>
                  <a:rPr lang="es-MX" dirty="0"/>
                  <a:t>.</a:t>
                </a:r>
              </a:p>
              <a:p>
                <a:r>
                  <a:rPr lang="es-MX" dirty="0"/>
                  <a:t>En el tiempo </a:t>
                </a:r>
                <a14:m>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𝑡</m:t>
                        </m:r>
                      </m:e>
                      <m:sub>
                        <m:r>
                          <a:rPr lang="es-MX" i="1">
                            <a:latin typeface="Cambria Math" panose="02040503050406030204" pitchFamily="18" charset="0"/>
                          </a:rPr>
                          <m:t>0</m:t>
                        </m:r>
                      </m:sub>
                    </m:sSub>
                  </m:oMath>
                </a14:m>
                <a:r>
                  <a:rPr lang="es-MX" dirty="0"/>
                  <a:t>, la Tierra está en la posición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0</m:t>
                        </m:r>
                      </m:sub>
                    </m:sSub>
                    <m:r>
                      <a:rPr lang="es-MX" b="0" i="1" smtClean="0">
                        <a:latin typeface="Cambria Math" panose="02040503050406030204" pitchFamily="18" charset="0"/>
                      </a:rPr>
                      <m:t>=</m:t>
                    </m:r>
                    <m:d>
                      <m:dPr>
                        <m:ctrlPr>
                          <a:rPr lang="es-MX" b="0" i="1" smtClean="0">
                            <a:latin typeface="Cambria Math" panose="02040503050406030204" pitchFamily="18" charset="0"/>
                          </a:rPr>
                        </m:ctrlPr>
                      </m:dPr>
                      <m:e>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cos</m:t>
                            </m:r>
                          </m:fName>
                          <m:e>
                            <m:d>
                              <m:dPr>
                                <m:ctrlPr>
                                  <a:rPr lang="es-MX" b="0" i="1" smtClean="0">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sSub>
                                  <m:sSubPr>
                                    <m:ctrlPr>
                                      <a:rPr lang="es-MX" i="1">
                                        <a:latin typeface="Cambria Math" panose="02040503050406030204" pitchFamily="18" charset="0"/>
                                      </a:rPr>
                                    </m:ctrlPr>
                                  </m:sSubPr>
                                  <m:e>
                                    <m:r>
                                      <a:rPr lang="es-MX" i="1">
                                        <a:latin typeface="Cambria Math" panose="02040503050406030204" pitchFamily="18" charset="0"/>
                                      </a:rPr>
                                      <m:t>𝑡</m:t>
                                    </m:r>
                                  </m:e>
                                  <m:sub>
                                    <m:r>
                                      <a:rPr lang="es-MX" i="1">
                                        <a:latin typeface="Cambria Math" panose="02040503050406030204" pitchFamily="18" charset="0"/>
                                      </a:rPr>
                                      <m:t>0</m:t>
                                    </m:r>
                                  </m:sub>
                                </m:sSub>
                              </m:e>
                            </m:d>
                          </m:e>
                        </m:func>
                        <m:r>
                          <a:rPr lang="es-MX" b="0" i="1" smtClean="0">
                            <a:latin typeface="Cambria Math" panose="02040503050406030204" pitchFamily="18" charset="0"/>
                          </a:rPr>
                          <m:t>,</m:t>
                        </m:r>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sin</m:t>
                            </m:r>
                          </m:fName>
                          <m:e>
                            <m:d>
                              <m:dPr>
                                <m:ctrlPr>
                                  <a:rPr lang="es-MX" b="0" i="1" smtClean="0">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sSub>
                                  <m:sSubPr>
                                    <m:ctrlPr>
                                      <a:rPr lang="es-MX" i="1">
                                        <a:latin typeface="Cambria Math" panose="02040503050406030204" pitchFamily="18" charset="0"/>
                                      </a:rPr>
                                    </m:ctrlPr>
                                  </m:sSubPr>
                                  <m:e>
                                    <m:r>
                                      <a:rPr lang="es-MX" i="1">
                                        <a:latin typeface="Cambria Math" panose="02040503050406030204" pitchFamily="18" charset="0"/>
                                      </a:rPr>
                                      <m:t>𝑡</m:t>
                                    </m:r>
                                  </m:e>
                                  <m:sub>
                                    <m:r>
                                      <a:rPr lang="es-MX" i="1">
                                        <a:latin typeface="Cambria Math" panose="02040503050406030204" pitchFamily="18" charset="0"/>
                                      </a:rPr>
                                      <m:t>0</m:t>
                                    </m:r>
                                  </m:sub>
                                </m:sSub>
                              </m:e>
                            </m:d>
                          </m:e>
                        </m:func>
                      </m:e>
                    </m:d>
                  </m:oMath>
                </a14:m>
                <a:r>
                  <a:rPr lang="es-MX" dirty="0"/>
                  <a:t>, va a volver a estar en dicha posición en el tiempo </a:t>
                </a:r>
                <a14:m>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𝑡</m:t>
                        </m:r>
                      </m:e>
                      <m:sub>
                        <m:r>
                          <a:rPr lang="es-MX" i="1">
                            <a:latin typeface="Cambria Math" panose="02040503050406030204" pitchFamily="18" charset="0"/>
                          </a:rPr>
                          <m:t>𝑘</m:t>
                        </m:r>
                      </m:sub>
                    </m:sSub>
                    <m:r>
                      <a:rPr lang="es-MX" i="1">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𝑡</m:t>
                        </m:r>
                      </m:e>
                      <m:sub>
                        <m:r>
                          <a:rPr lang="es-MX" i="1">
                            <a:latin typeface="Cambria Math" panose="02040503050406030204" pitchFamily="18" charset="0"/>
                          </a:rPr>
                          <m:t>0</m:t>
                        </m:r>
                      </m:sub>
                    </m:sSub>
                    <m:r>
                      <a:rPr lang="es-MX" i="1">
                        <a:latin typeface="Cambria Math" panose="02040503050406030204" pitchFamily="18" charset="0"/>
                      </a:rPr>
                      <m:t>+</m:t>
                    </m:r>
                    <m:r>
                      <a:rPr lang="es-MX" b="0" i="1" smtClean="0">
                        <a:latin typeface="Cambria Math" panose="02040503050406030204" pitchFamily="18" charset="0"/>
                      </a:rPr>
                      <m:t>𝑘</m:t>
                    </m:r>
                    <m:box>
                      <m:boxPr>
                        <m:ctrlPr>
                          <a:rPr lang="es-MX" i="1" smtClean="0">
                            <a:latin typeface="Cambria Math" panose="02040503050406030204" pitchFamily="18" charset="0"/>
                          </a:rPr>
                        </m:ctrlPr>
                      </m:boxPr>
                      <m:e>
                        <m:argPr>
                          <m:argSz m:val="-1"/>
                        </m:argPr>
                        <m:f>
                          <m:fPr>
                            <m:ctrlPr>
                              <a:rPr lang="es-MX" i="1" smtClean="0">
                                <a:latin typeface="Cambria Math" panose="02040503050406030204" pitchFamily="18" charset="0"/>
                              </a:rPr>
                            </m:ctrlPr>
                          </m:fPr>
                          <m:num>
                            <m:r>
                              <a:rPr lang="es-MX" b="0" i="1" smtClean="0">
                                <a:latin typeface="Cambria Math" panose="02040503050406030204" pitchFamily="18" charset="0"/>
                              </a:rPr>
                              <m:t>2</m:t>
                            </m:r>
                            <m:r>
                              <a:rPr lang="es-MX" b="0" i="1" smtClean="0">
                                <a:latin typeface="Cambria Math" panose="02040503050406030204" pitchFamily="18" charset="0"/>
                              </a:rPr>
                              <m:t>𝜋</m:t>
                            </m:r>
                          </m:num>
                          <m:den>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𝑇</m:t>
                                </m:r>
                              </m:sub>
                            </m:sSub>
                          </m:den>
                        </m:f>
                      </m:e>
                    </m:box>
                  </m:oMath>
                </a14:m>
                <a:r>
                  <a:rPr lang="es-MX" dirty="0"/>
                  <a:t>, para </a:t>
                </a:r>
                <a14:m>
                  <m:oMath xmlns:m="http://schemas.openxmlformats.org/officeDocument/2006/math">
                    <m:r>
                      <a:rPr lang="es-MX" b="0" i="1" smtClean="0">
                        <a:latin typeface="Cambria Math" panose="02040503050406030204" pitchFamily="18" charset="0"/>
                      </a:rPr>
                      <m:t>𝑘</m:t>
                    </m:r>
                    <m:r>
                      <a:rPr lang="es-MX" b="0" i="1" smtClean="0">
                        <a:latin typeface="Cambria Math" panose="02040503050406030204" pitchFamily="18" charset="0"/>
                      </a:rPr>
                      <m:t>∈</m:t>
                    </m:r>
                    <m:r>
                      <a:rPr lang="es-MX" i="1">
                        <a:latin typeface="Cambria Math" panose="02040503050406030204" pitchFamily="18" charset="0"/>
                      </a:rPr>
                      <m:t>𝑁</m:t>
                    </m:r>
                  </m:oMath>
                </a14:m>
                <a:r>
                  <a:rPr lang="es-MX" dirty="0"/>
                  <a:t>.</a:t>
                </a:r>
              </a:p>
              <a:p>
                <a:r>
                  <a:rPr lang="es-MX" dirty="0"/>
                  <a:t>De manera similar para la función </a:t>
                </a:r>
                <a14:m>
                  <m:oMath xmlns:m="http://schemas.openxmlformats.org/officeDocument/2006/math">
                    <m:d>
                      <m:dPr>
                        <m:ctrlPr>
                          <a:rPr lang="es-MX" i="1">
                            <a:latin typeface="Cambria Math" panose="02040503050406030204" pitchFamily="18" charset="0"/>
                          </a:rPr>
                        </m:ctrlPr>
                      </m:dPr>
                      <m:e>
                        <m:func>
                          <m:funcPr>
                            <m:ctrlPr>
                              <a:rPr lang="es-MX" i="1">
                                <a:latin typeface="Cambria Math" panose="02040503050406030204" pitchFamily="18" charset="0"/>
                              </a:rPr>
                            </m:ctrlPr>
                          </m:funcPr>
                          <m:fName>
                            <m:r>
                              <m:rPr>
                                <m:sty m:val="p"/>
                              </m:rPr>
                              <a:rPr lang="es-MX">
                                <a:latin typeface="Cambria Math" panose="02040503050406030204" pitchFamily="18" charset="0"/>
                              </a:rPr>
                              <m:t>cos</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𝑥</m:t>
                                    </m:r>
                                    <m:r>
                                      <a:rPr lang="es-MX" i="1">
                                        <a:latin typeface="Cambria Math" panose="02040503050406030204" pitchFamily="18" charset="0"/>
                                      </a:rPr>
                                      <m:t>𝜔</m:t>
                                    </m:r>
                                  </m:e>
                                  <m:sub>
                                    <m:r>
                                      <a:rPr lang="es-MX" i="1">
                                        <a:latin typeface="Cambria Math" panose="02040503050406030204" pitchFamily="18" charset="0"/>
                                      </a:rPr>
                                      <m:t>𝑇</m:t>
                                    </m:r>
                                  </m:sub>
                                </m:sSub>
                                <m:r>
                                  <a:rPr lang="es-MX" i="1">
                                    <a:latin typeface="Cambria Math" panose="02040503050406030204" pitchFamily="18" charset="0"/>
                                  </a:rPr>
                                  <m:t>𝑡</m:t>
                                </m:r>
                              </m:e>
                            </m:d>
                          </m:e>
                        </m:func>
                        <m:r>
                          <a:rPr lang="es-MX" i="1">
                            <a:latin typeface="Cambria Math" panose="02040503050406030204" pitchFamily="18" charset="0"/>
                          </a:rPr>
                          <m:t>, </m:t>
                        </m:r>
                        <m:func>
                          <m:funcPr>
                            <m:ctrlPr>
                              <a:rPr lang="es-MX" i="1">
                                <a:latin typeface="Cambria Math" panose="02040503050406030204" pitchFamily="18" charset="0"/>
                              </a:rPr>
                            </m:ctrlPr>
                          </m:funcPr>
                          <m:fName>
                            <m:r>
                              <m:rPr>
                                <m:sty m:val="p"/>
                              </m:rPr>
                              <a:rPr lang="es-MX">
                                <a:latin typeface="Cambria Math" panose="02040503050406030204" pitchFamily="18" charset="0"/>
                              </a:rPr>
                              <m:t>sin</m:t>
                            </m:r>
                          </m:fName>
                          <m:e>
                            <m:d>
                              <m:dPr>
                                <m:ctrlPr>
                                  <a:rPr lang="es-MX" i="1">
                                    <a:latin typeface="Cambria Math" panose="02040503050406030204" pitchFamily="18" charset="0"/>
                                  </a:rPr>
                                </m:ctrlPr>
                              </m:dPr>
                              <m:e>
                                <m:r>
                                  <a:rPr lang="es-MX" i="1">
                                    <a:latin typeface="Cambria Math" panose="02040503050406030204" pitchFamily="18" charset="0"/>
                                  </a:rPr>
                                  <m:t>𝑥</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r>
                                  <a:rPr lang="es-MX" i="1">
                                    <a:latin typeface="Cambria Math" panose="02040503050406030204" pitchFamily="18" charset="0"/>
                                  </a:rPr>
                                  <m:t>𝑡</m:t>
                                </m:r>
                              </m:e>
                            </m:d>
                          </m:e>
                        </m:func>
                      </m:e>
                    </m:d>
                  </m:oMath>
                </a14:m>
                <a:r>
                  <a:rPr lang="es-MX" dirty="0"/>
                  <a:t>,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𝑡</m:t>
                        </m:r>
                      </m:e>
                      <m:sub>
                        <m:r>
                          <a:rPr lang="es-MX" b="0" i="1" smtClean="0">
                            <a:latin typeface="Cambria Math" panose="02040503050406030204" pitchFamily="18" charset="0"/>
                          </a:rPr>
                          <m:t>𝑘</m:t>
                        </m:r>
                        <m:r>
                          <a:rPr lang="es-MX" b="0" i="1" smtClean="0">
                            <a:latin typeface="Cambria Math" panose="02040503050406030204" pitchFamily="18" charset="0"/>
                          </a:rPr>
                          <m:t>′</m:t>
                        </m:r>
                      </m:sub>
                    </m:sSub>
                    <m:r>
                      <a:rPr lang="es-MX" b="0" i="1" smtClean="0">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𝑡</m:t>
                        </m:r>
                      </m:e>
                      <m:sub>
                        <m:r>
                          <a:rPr lang="es-MX" i="1">
                            <a:latin typeface="Cambria Math" panose="02040503050406030204" pitchFamily="18" charset="0"/>
                          </a:rPr>
                          <m:t>0</m:t>
                        </m:r>
                      </m:sub>
                    </m:sSub>
                    <m:r>
                      <a:rPr lang="es-MX" i="1">
                        <a:latin typeface="Cambria Math" panose="02040503050406030204" pitchFamily="18" charset="0"/>
                      </a:rPr>
                      <m:t>+</m:t>
                    </m:r>
                    <m:f>
                      <m:fPr>
                        <m:ctrlPr>
                          <a:rPr lang="es-MX" i="1" smtClean="0">
                            <a:latin typeface="Cambria Math" panose="02040503050406030204" pitchFamily="18" charset="0"/>
                          </a:rPr>
                        </m:ctrlPr>
                      </m:fPr>
                      <m:num>
                        <m:r>
                          <a:rPr lang="es-MX" b="0" i="1" smtClean="0">
                            <a:latin typeface="Cambria Math" panose="02040503050406030204" pitchFamily="18" charset="0"/>
                          </a:rPr>
                          <m:t>𝑘</m:t>
                        </m:r>
                        <m:r>
                          <a:rPr lang="es-MX" b="0" i="1" smtClean="0">
                            <a:latin typeface="Cambria Math" panose="02040503050406030204" pitchFamily="18" charset="0"/>
                          </a:rPr>
                          <m:t>′</m:t>
                        </m:r>
                      </m:num>
                      <m:den>
                        <m:r>
                          <a:rPr lang="es-MX" b="0" i="1" smtClean="0">
                            <a:latin typeface="Cambria Math" panose="02040503050406030204" pitchFamily="18" charset="0"/>
                          </a:rPr>
                          <m:t>𝑥</m:t>
                        </m:r>
                      </m:den>
                    </m:f>
                    <m:box>
                      <m:boxPr>
                        <m:ctrlPr>
                          <a:rPr lang="es-MX" i="1" smtClean="0">
                            <a:latin typeface="Cambria Math" panose="02040503050406030204" pitchFamily="18" charset="0"/>
                          </a:rPr>
                        </m:ctrlPr>
                      </m:boxPr>
                      <m:e>
                        <m:argPr>
                          <m:argSz m:val="-1"/>
                        </m:argPr>
                        <m:f>
                          <m:fPr>
                            <m:ctrlPr>
                              <a:rPr lang="es-MX" i="1">
                                <a:latin typeface="Cambria Math" panose="02040503050406030204" pitchFamily="18" charset="0"/>
                              </a:rPr>
                            </m:ctrlPr>
                          </m:fPr>
                          <m:num>
                            <m:r>
                              <a:rPr lang="es-MX" i="1">
                                <a:latin typeface="Cambria Math" panose="02040503050406030204" pitchFamily="18" charset="0"/>
                              </a:rPr>
                              <m:t>2</m:t>
                            </m:r>
                            <m:r>
                              <a:rPr lang="es-MX" i="1">
                                <a:latin typeface="Cambria Math" panose="02040503050406030204" pitchFamily="18" charset="0"/>
                              </a:rPr>
                              <m:t>𝜋</m:t>
                            </m:r>
                          </m:num>
                          <m:den>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den>
                        </m:f>
                      </m:e>
                    </m:box>
                  </m:oMath>
                </a14:m>
                <a:r>
                  <a:rPr lang="es-MX" dirty="0"/>
                  <a:t>.</a:t>
                </a:r>
              </a:p>
              <a:p>
                <a:r>
                  <a:rPr lang="es-MX" dirty="0"/>
                  <a:t>Si la Luna se encuentra en una posición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0</m:t>
                        </m:r>
                      </m:sub>
                    </m:sSub>
                  </m:oMath>
                </a14:m>
                <a:r>
                  <a:rPr lang="es-MX" dirty="0"/>
                  <a:t> en el tiempo </a:t>
                </a:r>
                <a14:m>
                  <m:oMath xmlns:m="http://schemas.openxmlformats.org/officeDocument/2006/math">
                    <m:sSub>
                      <m:sSubPr>
                        <m:ctrlPr>
                          <a:rPr lang="es-MX" i="1">
                            <a:latin typeface="Cambria Math" panose="02040503050406030204" pitchFamily="18" charset="0"/>
                          </a:rPr>
                        </m:ctrlPr>
                      </m:sSubPr>
                      <m:e>
                        <m:r>
                          <a:rPr lang="es-MX" b="0" i="1" smtClean="0">
                            <a:latin typeface="Cambria Math" panose="02040503050406030204" pitchFamily="18" charset="0"/>
                          </a:rPr>
                          <m:t>𝑡</m:t>
                        </m:r>
                      </m:e>
                      <m:sub>
                        <m:r>
                          <a:rPr lang="es-MX" i="1">
                            <a:latin typeface="Cambria Math" panose="02040503050406030204" pitchFamily="18" charset="0"/>
                          </a:rPr>
                          <m:t>0</m:t>
                        </m:r>
                      </m:sub>
                    </m:sSub>
                  </m:oMath>
                </a14:m>
                <a:r>
                  <a:rPr lang="es-MX" dirty="0"/>
                  <a:t>, va a volver a estar en dicha posición cuando </a:t>
                </a:r>
                <a14:m>
                  <m:oMath xmlns:m="http://schemas.openxmlformats.org/officeDocument/2006/math">
                    <m:r>
                      <a:rPr lang="es-MX" b="0" i="1" smtClean="0">
                        <a:latin typeface="Cambria Math" panose="02040503050406030204" pitchFamily="18" charset="0"/>
                      </a:rPr>
                      <m:t>𝑘</m:t>
                    </m:r>
                    <m:r>
                      <a:rPr lang="es-MX" b="0" i="1" smtClean="0">
                        <a:latin typeface="Cambria Math" panose="02040503050406030204" pitchFamily="18" charset="0"/>
                      </a:rPr>
                      <m:t>′</m:t>
                    </m:r>
                    <m:r>
                      <a:rPr lang="es-MX" b="0" i="1" smtClean="0">
                        <a:latin typeface="Cambria Math" panose="02040503050406030204" pitchFamily="18" charset="0"/>
                      </a:rPr>
                      <m:t>𝑥</m:t>
                    </m:r>
                    <m:r>
                      <a:rPr lang="es-MX" b="0" i="1" smtClean="0">
                        <a:latin typeface="Cambria Math" panose="02040503050406030204" pitchFamily="18" charset="0"/>
                      </a:rPr>
                      <m:t>∈</m:t>
                    </m:r>
                    <m:r>
                      <a:rPr lang="es-MX" b="0" i="1" smtClean="0">
                        <a:latin typeface="Cambria Math" panose="02040503050406030204" pitchFamily="18" charset="0"/>
                      </a:rPr>
                      <m:t>𝑁</m:t>
                    </m:r>
                  </m:oMath>
                </a14:m>
                <a:r>
                  <a:rPr lang="es-MX" dirty="0"/>
                  <a:t>.</a:t>
                </a:r>
              </a:p>
            </p:txBody>
          </p:sp>
        </mc:Choice>
        <mc:Fallback>
          <p:sp>
            <p:nvSpPr>
              <p:cNvPr id="3" name="Marcador de contenido 2">
                <a:extLst>
                  <a:ext uri="{FF2B5EF4-FFF2-40B4-BE49-F238E27FC236}">
                    <a16:creationId xmlns:a16="http://schemas.microsoft.com/office/drawing/2014/main" id="{80B55455-AF1B-4309-8844-4777325FA461}"/>
                  </a:ext>
                </a:extLst>
              </p:cNvPr>
              <p:cNvSpPr>
                <a:spLocks noGrp="1" noRot="1" noChangeAspect="1" noMove="1" noResize="1" noEditPoints="1" noAdjustHandles="1" noChangeArrowheads="1" noChangeShapeType="1" noTextEdit="1"/>
              </p:cNvSpPr>
              <p:nvPr>
                <p:ph idx="1"/>
              </p:nvPr>
            </p:nvSpPr>
            <p:spPr>
              <a:xfrm>
                <a:off x="1371600" y="2286000"/>
                <a:ext cx="9601200" cy="3999390"/>
              </a:xfrm>
              <a:blipFill>
                <a:blip r:embed="rId2"/>
                <a:stretch>
                  <a:fillRect l="-571" t="-1220" b="-915"/>
                </a:stretch>
              </a:blipFill>
            </p:spPr>
            <p:txBody>
              <a:bodyPr/>
              <a:lstStyle/>
              <a:p>
                <a:r>
                  <a:rPr lang="es-MX">
                    <a:noFill/>
                  </a:rPr>
                  <a:t> </a:t>
                </a:r>
              </a:p>
            </p:txBody>
          </p:sp>
        </mc:Fallback>
      </mc:AlternateContent>
    </p:spTree>
    <p:extLst>
      <p:ext uri="{BB962C8B-B14F-4D97-AF65-F5344CB8AC3E}">
        <p14:creationId xmlns:p14="http://schemas.microsoft.com/office/powerpoint/2010/main" val="151484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 con k entero</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492711" y="3468328"/>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=−4</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492711" y="3468328"/>
                <a:ext cx="4443984" cy="823912"/>
              </a:xfrm>
              <a:blipFill>
                <a:blip r:embed="rId2"/>
                <a:stretch>
                  <a:fillRect b="-5185"/>
                </a:stretch>
              </a:blipFill>
            </p:spPr>
            <p:txBody>
              <a:bodyPr/>
              <a:lstStyle/>
              <a:p>
                <a:r>
                  <a:rPr lang="es-MX">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3942997" y="3879535"/>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3036090" y="3068833"/>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−7</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3036090" y="3068833"/>
                <a:ext cx="4443984" cy="823912"/>
              </a:xfrm>
              <a:blipFill>
                <a:blip r:embed="rId4"/>
                <a:stretch>
                  <a:fillRect b="-4412"/>
                </a:stretch>
              </a:blipFill>
            </p:spPr>
            <p:txBody>
              <a:bodyPr/>
              <a:lstStyle/>
              <a:p>
                <a:r>
                  <a:rPr lang="es-MX">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1176" y="1282405"/>
            <a:ext cx="2531632" cy="2531632"/>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95766" y="3869504"/>
            <a:ext cx="2557926" cy="2557926"/>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21012" y="1277647"/>
            <a:ext cx="2569715" cy="2569715"/>
          </a:xfrm>
          <a:prstGeom prst="rect">
            <a:avLst/>
          </a:prstGeom>
        </p:spPr>
      </p:pic>
      <mc:AlternateContent xmlns:mc="http://schemas.openxmlformats.org/markup-compatibility/2006" xmlns:a14="http://schemas.microsoft.com/office/drawing/2010/main">
        <mc:Choice Requires="a14">
          <p:sp>
            <p:nvSpPr>
              <p:cNvPr id="11" name="Marcador de texto 4">
                <a:extLst>
                  <a:ext uri="{FF2B5EF4-FFF2-40B4-BE49-F238E27FC236}">
                    <a16:creationId xmlns:a16="http://schemas.microsoft.com/office/drawing/2014/main" id="{7C0421D3-6E1E-40CB-B24C-D5FDC9DF0770}"/>
                  </a:ext>
                </a:extLst>
              </p:cNvPr>
              <p:cNvSpPr txBox="1">
                <a:spLocks/>
              </p:cNvSpPr>
              <p:nvPr/>
            </p:nvSpPr>
            <p:spPr>
              <a:xfrm>
                <a:off x="5683115" y="3531952"/>
                <a:ext cx="4443984" cy="823912"/>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i="1" smtClean="0">
                          <a:latin typeface="Cambria Math" panose="02040503050406030204" pitchFamily="18" charset="0"/>
                        </a:rPr>
                        <m:t>−</m:t>
                      </m:r>
                      <m:r>
                        <a:rPr lang="es-MX" b="0" i="1" smtClean="0">
                          <a:latin typeface="Cambria Math" panose="02040503050406030204" pitchFamily="18" charset="0"/>
                        </a:rPr>
                        <m:t>15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p:txBody>
          </p:sp>
        </mc:Choice>
        <mc:Fallback xmlns="">
          <p:sp>
            <p:nvSpPr>
              <p:cNvPr id="11" name="Marcador de texto 4">
                <a:extLst>
                  <a:ext uri="{FF2B5EF4-FFF2-40B4-BE49-F238E27FC236}">
                    <a16:creationId xmlns:a16="http://schemas.microsoft.com/office/drawing/2014/main" id="{7C0421D3-6E1E-40CB-B24C-D5FDC9DF0770}"/>
                  </a:ext>
                </a:extLst>
              </p:cNvPr>
              <p:cNvSpPr txBox="1">
                <a:spLocks noRot="1" noChangeAspect="1" noMove="1" noResize="1" noEditPoints="1" noAdjustHandles="1" noChangeArrowheads="1" noChangeShapeType="1" noTextEdit="1"/>
              </p:cNvSpPr>
              <p:nvPr/>
            </p:nvSpPr>
            <p:spPr>
              <a:xfrm>
                <a:off x="5683115" y="3531952"/>
                <a:ext cx="4443984" cy="823912"/>
              </a:xfrm>
              <a:prstGeom prst="rect">
                <a:avLst/>
              </a:prstGeom>
              <a:blipFill>
                <a:blip r:embed="rId8"/>
                <a:stretch>
                  <a:fillRect b="-4412"/>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13" name="Marcador de texto 4">
                <a:extLst>
                  <a:ext uri="{FF2B5EF4-FFF2-40B4-BE49-F238E27FC236}">
                    <a16:creationId xmlns:a16="http://schemas.microsoft.com/office/drawing/2014/main" id="{09F8207F-1BA2-4BB5-A7B1-23A645AF1879}"/>
                  </a:ext>
                </a:extLst>
              </p:cNvPr>
              <p:cNvSpPr txBox="1">
                <a:spLocks/>
              </p:cNvSpPr>
              <p:nvPr/>
            </p:nvSpPr>
            <p:spPr>
              <a:xfrm>
                <a:off x="8276875" y="3045160"/>
                <a:ext cx="4443984" cy="823912"/>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i="1" smtClean="0">
                          <a:latin typeface="Cambria Math" panose="02040503050406030204" pitchFamily="18" charset="0"/>
                        </a:rPr>
                        <m:t>−</m:t>
                      </m:r>
                      <m:r>
                        <a:rPr lang="es-MX" b="0" i="1" smtClean="0">
                          <a:latin typeface="Cambria Math" panose="02040503050406030204" pitchFamily="18" charset="0"/>
                        </a:rPr>
                        <m:t>50</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p:txBody>
          </p:sp>
        </mc:Choice>
        <mc:Fallback xmlns="">
          <p:sp>
            <p:nvSpPr>
              <p:cNvPr id="13" name="Marcador de texto 4">
                <a:extLst>
                  <a:ext uri="{FF2B5EF4-FFF2-40B4-BE49-F238E27FC236}">
                    <a16:creationId xmlns:a16="http://schemas.microsoft.com/office/drawing/2014/main" id="{09F8207F-1BA2-4BB5-A7B1-23A645AF1879}"/>
                  </a:ext>
                </a:extLst>
              </p:cNvPr>
              <p:cNvSpPr txBox="1">
                <a:spLocks noRot="1" noChangeAspect="1" noMove="1" noResize="1" noEditPoints="1" noAdjustHandles="1" noChangeArrowheads="1" noChangeShapeType="1" noTextEdit="1"/>
              </p:cNvSpPr>
              <p:nvPr/>
            </p:nvSpPr>
            <p:spPr>
              <a:xfrm>
                <a:off x="8276875" y="3045160"/>
                <a:ext cx="4443984" cy="823912"/>
              </a:xfrm>
              <a:prstGeom prst="rect">
                <a:avLst/>
              </a:prstGeom>
              <a:blipFill>
                <a:blip r:embed="rId9"/>
                <a:stretch>
                  <a:fillRect b="-4444"/>
                </a:stretch>
              </a:blipFill>
            </p:spPr>
            <p:txBody>
              <a:bodyPr/>
              <a:lstStyle/>
              <a:p>
                <a:r>
                  <a:rPr lang="es-MX">
                    <a:noFill/>
                  </a:rPr>
                  <a:t> </a:t>
                </a:r>
              </a:p>
            </p:txBody>
          </p:sp>
        </mc:Fallback>
      </mc:AlternateContent>
    </p:spTree>
    <p:extLst>
      <p:ext uri="{BB962C8B-B14F-4D97-AF65-F5344CB8AC3E}">
        <p14:creationId xmlns:p14="http://schemas.microsoft.com/office/powerpoint/2010/main" val="614084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p:cTn id="24" dur="500" fill="hold"/>
                                        <p:tgtEl>
                                          <p:spTgt spid="11"/>
                                        </p:tgtEl>
                                        <p:attrNameLst>
                                          <p:attrName>ppt_w</p:attrName>
                                        </p:attrNameLst>
                                      </p:cBhvr>
                                      <p:tavLst>
                                        <p:tav tm="0">
                                          <p:val>
                                            <p:fltVal val="0"/>
                                          </p:val>
                                        </p:tav>
                                        <p:tav tm="100000">
                                          <p:val>
                                            <p:strVal val="#ppt_w"/>
                                          </p:val>
                                        </p:tav>
                                      </p:tavLst>
                                    </p:anim>
                                    <p:anim calcmode="lin" valueType="num">
                                      <p:cBhvr>
                                        <p:cTn id="25" dur="500" fill="hold"/>
                                        <p:tgtEl>
                                          <p:spTgt spid="11"/>
                                        </p:tgtEl>
                                        <p:attrNameLst>
                                          <p:attrName>ppt_h</p:attrName>
                                        </p:attrNameLst>
                                      </p:cBhvr>
                                      <p:tavLst>
                                        <p:tav tm="0">
                                          <p:val>
                                            <p:fltVal val="0"/>
                                          </p:val>
                                        </p:tav>
                                        <p:tav tm="100000">
                                          <p:val>
                                            <p:strVal val="#ppt_h"/>
                                          </p:val>
                                        </p:tav>
                                      </p:tavLst>
                                    </p:anim>
                                    <p:animEffect transition="in" filter="fade">
                                      <p:cBhvr>
                                        <p:cTn id="26" dur="500"/>
                                        <p:tgtEl>
                                          <p:spTgt spid="1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p:cTn id="29" dur="500" fill="hold"/>
                                        <p:tgtEl>
                                          <p:spTgt spid="13"/>
                                        </p:tgtEl>
                                        <p:attrNameLst>
                                          <p:attrName>ppt_w</p:attrName>
                                        </p:attrNameLst>
                                      </p:cBhvr>
                                      <p:tavLst>
                                        <p:tav tm="0">
                                          <p:val>
                                            <p:fltVal val="0"/>
                                          </p:val>
                                        </p:tav>
                                        <p:tav tm="100000">
                                          <p:val>
                                            <p:strVal val="#ppt_w"/>
                                          </p:val>
                                        </p:tav>
                                      </p:tavLst>
                                    </p:anim>
                                    <p:anim calcmode="lin" valueType="num">
                                      <p:cBhvr>
                                        <p:cTn id="30" dur="500" fill="hold"/>
                                        <p:tgtEl>
                                          <p:spTgt spid="13"/>
                                        </p:tgtEl>
                                        <p:attrNameLst>
                                          <p:attrName>ppt_h</p:attrName>
                                        </p:attrNameLst>
                                      </p:cBhvr>
                                      <p:tavLst>
                                        <p:tav tm="0">
                                          <p:val>
                                            <p:fltVal val="0"/>
                                          </p:val>
                                        </p:tav>
                                        <p:tav tm="100000">
                                          <p:val>
                                            <p:strVal val="#ppt_h"/>
                                          </p:val>
                                        </p:tav>
                                      </p:tavLst>
                                    </p:anim>
                                    <p:animEffect transition="in" filter="fade">
                                      <p:cBhvr>
                                        <p:cTn id="31" dur="500"/>
                                        <p:tgtEl>
                                          <p:spTgt spid="13"/>
                                        </p:tgtEl>
                                      </p:cBhvr>
                                    </p:animEffect>
                                  </p:childTnLst>
                                </p:cTn>
                              </p:par>
                              <p:par>
                                <p:cTn id="32" presetID="53" presetClass="entr" presetSubtype="16"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1" grpId="0"/>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 con k racional</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421690" y="4500987"/>
                <a:ext cx="4443984" cy="1282710"/>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=−4.5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4.5</m:t>
                      </m:r>
                      <m:r>
                        <a:rPr lang="es-MX" b="0" i="1" smtClean="0">
                          <a:latin typeface="Cambria Math" panose="02040503050406030204" pitchFamily="18" charset="0"/>
                        </a:rPr>
                        <m:t>𝑘</m:t>
                      </m:r>
                      <m:r>
                        <a:rPr lang="es-MX" b="0" i="1" smtClean="0">
                          <a:latin typeface="Cambria Math" panose="02040503050406030204" pitchFamily="18" charset="0"/>
                        </a:rPr>
                        <m:t>∈</m:t>
                      </m:r>
                      <m:r>
                        <a:rPr lang="es-MX" b="0" i="1" smtClean="0">
                          <a:latin typeface="Cambria Math" panose="02040503050406030204" pitchFamily="18" charset="0"/>
                        </a:rPr>
                        <m:t>𝑍</m:t>
                      </m:r>
                    </m:oMath>
                  </m:oMathPara>
                </a14:m>
                <a:endParaRPr lang="es-MX" b="0" dirty="0"/>
              </a:p>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𝑘</m:t>
                      </m:r>
                      <m:r>
                        <a:rPr lang="es-MX" b="0" i="1" smtClean="0">
                          <a:latin typeface="Cambria Math" panose="02040503050406030204" pitchFamily="18" charset="0"/>
                        </a:rPr>
                        <m:t>=2</m:t>
                      </m:r>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421690" y="4500987"/>
                <a:ext cx="4443984" cy="1282710"/>
              </a:xfrm>
              <a:blipFill>
                <a:blip r:embed="rId2"/>
                <a:stretch>
                  <a:fillRect b="-948"/>
                </a:stretch>
              </a:blipFill>
            </p:spPr>
            <p:txBody>
              <a:bodyPr/>
              <a:lstStyle/>
              <a:p>
                <a:r>
                  <a:rPr lang="es-MX">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3987384" y="1997477"/>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3018334" y="3746386"/>
                <a:ext cx="4443984" cy="2454563"/>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−13/3</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b="0" dirty="0"/>
              </a:p>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13/3</m:t>
                      </m:r>
                      <m:r>
                        <a:rPr lang="es-MX" i="1">
                          <a:latin typeface="Cambria Math" panose="02040503050406030204" pitchFamily="18" charset="0"/>
                        </a:rPr>
                        <m:t>𝑘</m:t>
                      </m:r>
                      <m:r>
                        <a:rPr lang="es-MX" i="1">
                          <a:latin typeface="Cambria Math" panose="02040503050406030204" pitchFamily="18" charset="0"/>
                        </a:rPr>
                        <m:t>∈</m:t>
                      </m:r>
                      <m:r>
                        <a:rPr lang="es-MX" i="1">
                          <a:latin typeface="Cambria Math" panose="02040503050406030204" pitchFamily="18" charset="0"/>
                        </a:rPr>
                        <m:t>𝑍</m:t>
                      </m:r>
                    </m:oMath>
                  </m:oMathPara>
                </a14:m>
                <a:endParaRPr lang="es-MX" dirty="0"/>
              </a:p>
              <a:p>
                <a:pPr/>
                <a14:m>
                  <m:oMathPara xmlns:m="http://schemas.openxmlformats.org/officeDocument/2006/math">
                    <m:oMathParaPr>
                      <m:jc m:val="centerGroup"/>
                    </m:oMathParaPr>
                    <m:oMath xmlns:m="http://schemas.openxmlformats.org/officeDocument/2006/math">
                      <m:r>
                        <a:rPr lang="es-MX" i="1">
                          <a:latin typeface="Cambria Math" panose="02040503050406030204" pitchFamily="18" charset="0"/>
                        </a:rPr>
                        <m:t>𝑘</m:t>
                      </m:r>
                      <m:r>
                        <a:rPr lang="es-MX" i="1">
                          <a:latin typeface="Cambria Math" panose="02040503050406030204" pitchFamily="18" charset="0"/>
                        </a:rPr>
                        <m:t>=3</m:t>
                      </m:r>
                    </m:oMath>
                  </m:oMathPara>
                </a14:m>
                <a:endParaRPr lang="es-MX" dirty="0"/>
              </a:p>
              <a:p>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3018334" y="3746386"/>
                <a:ext cx="4443984" cy="2454563"/>
              </a:xfrm>
              <a:blipFill>
                <a:blip r:embed="rId4"/>
                <a:stretch>
                  <a:fillRect/>
                </a:stretch>
              </a:blipFill>
            </p:spPr>
            <p:txBody>
              <a:bodyPr/>
              <a:lstStyle/>
              <a:p>
                <a:r>
                  <a:rPr lang="es-MX">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1176" y="2001505"/>
            <a:ext cx="2531632" cy="2531632"/>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86879" y="1996327"/>
            <a:ext cx="2540172" cy="2540172"/>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71507" y="1981766"/>
            <a:ext cx="2569715" cy="2569715"/>
          </a:xfrm>
          <a:prstGeom prst="rect">
            <a:avLst/>
          </a:prstGeom>
        </p:spPr>
      </p:pic>
      <mc:AlternateContent xmlns:mc="http://schemas.openxmlformats.org/markup-compatibility/2006" xmlns:a14="http://schemas.microsoft.com/office/drawing/2010/main">
        <mc:Choice Requires="a14">
          <p:sp>
            <p:nvSpPr>
              <p:cNvPr id="11" name="Marcador de texto 4">
                <a:extLst>
                  <a:ext uri="{FF2B5EF4-FFF2-40B4-BE49-F238E27FC236}">
                    <a16:creationId xmlns:a16="http://schemas.microsoft.com/office/drawing/2014/main" id="{7C0421D3-6E1E-40CB-B24C-D5FDC9DF0770}"/>
                  </a:ext>
                </a:extLst>
              </p:cNvPr>
              <p:cNvSpPr txBox="1">
                <a:spLocks/>
              </p:cNvSpPr>
              <p:nvPr/>
            </p:nvSpPr>
            <p:spPr>
              <a:xfrm>
                <a:off x="8302028" y="4332311"/>
                <a:ext cx="4443984" cy="1905627"/>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i="1" smtClean="0">
                          <a:latin typeface="Cambria Math" panose="02040503050406030204" pitchFamily="18" charset="0"/>
                        </a:rPr>
                        <m:t>−</m:t>
                      </m:r>
                      <m:r>
                        <a:rPr lang="es-MX" b="0" i="1" smtClean="0">
                          <a:latin typeface="Cambria Math" panose="02040503050406030204" pitchFamily="18" charset="0"/>
                        </a:rPr>
                        <m:t>4.125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a:p>
                <a:pPr/>
                <a14:m>
                  <m:oMathPara xmlns:m="http://schemas.openxmlformats.org/officeDocument/2006/math">
                    <m:oMathParaPr>
                      <m:jc m:val="centerGroup"/>
                    </m:oMathParaPr>
                    <m:oMath xmlns:m="http://schemas.openxmlformats.org/officeDocument/2006/math">
                      <m:r>
                        <a:rPr lang="es-MX" i="1" smtClean="0">
                          <a:latin typeface="Cambria Math" panose="02040503050406030204" pitchFamily="18" charset="0"/>
                        </a:rPr>
                        <m:t>3</m:t>
                      </m:r>
                      <m:r>
                        <a:rPr lang="es-MX" b="0" i="1" smtClean="0">
                          <a:latin typeface="Cambria Math" panose="02040503050406030204" pitchFamily="18" charset="0"/>
                        </a:rPr>
                        <m:t>3</m:t>
                      </m:r>
                      <m:r>
                        <a:rPr lang="es-MX" i="1">
                          <a:latin typeface="Cambria Math" panose="02040503050406030204" pitchFamily="18" charset="0"/>
                        </a:rPr>
                        <m:t>/</m:t>
                      </m:r>
                      <m:r>
                        <a:rPr lang="es-MX" b="0" i="1" smtClean="0">
                          <a:latin typeface="Cambria Math" panose="02040503050406030204" pitchFamily="18" charset="0"/>
                        </a:rPr>
                        <m:t>8</m:t>
                      </m:r>
                      <m:r>
                        <a:rPr lang="es-MX" i="1">
                          <a:latin typeface="Cambria Math" panose="02040503050406030204" pitchFamily="18" charset="0"/>
                        </a:rPr>
                        <m:t>𝑘</m:t>
                      </m:r>
                      <m:r>
                        <a:rPr lang="es-MX" i="1">
                          <a:latin typeface="Cambria Math" panose="02040503050406030204" pitchFamily="18" charset="0"/>
                        </a:rPr>
                        <m:t>∈</m:t>
                      </m:r>
                      <m:r>
                        <a:rPr lang="es-MX" i="1">
                          <a:latin typeface="Cambria Math" panose="02040503050406030204" pitchFamily="18" charset="0"/>
                        </a:rPr>
                        <m:t>𝑍</m:t>
                      </m:r>
                    </m:oMath>
                  </m:oMathPara>
                </a14:m>
                <a:endParaRPr lang="es-MX" dirty="0"/>
              </a:p>
              <a:p>
                <a:pPr/>
                <a14:m>
                  <m:oMathPara xmlns:m="http://schemas.openxmlformats.org/officeDocument/2006/math">
                    <m:oMathParaPr>
                      <m:jc m:val="centerGroup"/>
                    </m:oMathParaPr>
                    <m:oMath xmlns:m="http://schemas.openxmlformats.org/officeDocument/2006/math">
                      <m:r>
                        <a:rPr lang="es-MX" i="1">
                          <a:latin typeface="Cambria Math" panose="02040503050406030204" pitchFamily="18" charset="0"/>
                        </a:rPr>
                        <m:t>𝑘</m:t>
                      </m:r>
                      <m:r>
                        <a:rPr lang="es-MX" i="1">
                          <a:latin typeface="Cambria Math" panose="02040503050406030204" pitchFamily="18" charset="0"/>
                        </a:rPr>
                        <m:t>=8</m:t>
                      </m:r>
                    </m:oMath>
                  </m:oMathPara>
                </a14:m>
                <a:endParaRPr lang="es-MX" dirty="0"/>
              </a:p>
              <a:p>
                <a:endParaRPr lang="es-MX" dirty="0"/>
              </a:p>
            </p:txBody>
          </p:sp>
        </mc:Choice>
        <mc:Fallback xmlns="">
          <p:sp>
            <p:nvSpPr>
              <p:cNvPr id="11" name="Marcador de texto 4">
                <a:extLst>
                  <a:ext uri="{FF2B5EF4-FFF2-40B4-BE49-F238E27FC236}">
                    <a16:creationId xmlns:a16="http://schemas.microsoft.com/office/drawing/2014/main" id="{7C0421D3-6E1E-40CB-B24C-D5FDC9DF0770}"/>
                  </a:ext>
                </a:extLst>
              </p:cNvPr>
              <p:cNvSpPr txBox="1">
                <a:spLocks noRot="1" noChangeAspect="1" noMove="1" noResize="1" noEditPoints="1" noAdjustHandles="1" noChangeArrowheads="1" noChangeShapeType="1" noTextEdit="1"/>
              </p:cNvSpPr>
              <p:nvPr/>
            </p:nvSpPr>
            <p:spPr>
              <a:xfrm>
                <a:off x="8302028" y="4332311"/>
                <a:ext cx="4443984" cy="1905627"/>
              </a:xfrm>
              <a:prstGeom prst="rect">
                <a:avLst/>
              </a:prstGeom>
              <a:blipFill>
                <a:blip r:embed="rId8"/>
                <a:stretch>
                  <a:fillRect/>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13" name="Marcador de texto 4">
                <a:extLst>
                  <a:ext uri="{FF2B5EF4-FFF2-40B4-BE49-F238E27FC236}">
                    <a16:creationId xmlns:a16="http://schemas.microsoft.com/office/drawing/2014/main" id="{09F8207F-1BA2-4BB5-A7B1-23A645AF1879}"/>
                  </a:ext>
                </a:extLst>
              </p:cNvPr>
              <p:cNvSpPr txBox="1">
                <a:spLocks/>
              </p:cNvSpPr>
              <p:nvPr/>
            </p:nvSpPr>
            <p:spPr>
              <a:xfrm>
                <a:off x="5649084" y="4580874"/>
                <a:ext cx="4443984" cy="1631899"/>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i="1" smtClean="0">
                          <a:latin typeface="Cambria Math" panose="02040503050406030204" pitchFamily="18" charset="0"/>
                        </a:rPr>
                        <m:t>−</m:t>
                      </m:r>
                      <m:r>
                        <a:rPr lang="es-MX" b="0" i="1" smtClean="0">
                          <a:latin typeface="Cambria Math" panose="02040503050406030204" pitchFamily="18" charset="0"/>
                        </a:rPr>
                        <m:t>1/5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a:p>
                <a:pPr/>
                <a14:m>
                  <m:oMathPara xmlns:m="http://schemas.openxmlformats.org/officeDocument/2006/math">
                    <m:oMathParaPr>
                      <m:jc m:val="centerGroup"/>
                    </m:oMathParaPr>
                    <m:oMath xmlns:m="http://schemas.openxmlformats.org/officeDocument/2006/math">
                      <m:r>
                        <a:rPr lang="es-MX" i="1">
                          <a:latin typeface="Cambria Math" panose="02040503050406030204" pitchFamily="18" charset="0"/>
                        </a:rPr>
                        <m:t>1/</m:t>
                      </m:r>
                      <m:r>
                        <a:rPr lang="es-MX" b="0" i="1" smtClean="0">
                          <a:latin typeface="Cambria Math" panose="02040503050406030204" pitchFamily="18" charset="0"/>
                        </a:rPr>
                        <m:t>5</m:t>
                      </m:r>
                      <m:r>
                        <a:rPr lang="es-MX" i="1">
                          <a:latin typeface="Cambria Math" panose="02040503050406030204" pitchFamily="18" charset="0"/>
                        </a:rPr>
                        <m:t>𝑘</m:t>
                      </m:r>
                      <m:r>
                        <a:rPr lang="es-MX" i="1">
                          <a:latin typeface="Cambria Math" panose="02040503050406030204" pitchFamily="18" charset="0"/>
                        </a:rPr>
                        <m:t>∈</m:t>
                      </m:r>
                      <m:r>
                        <a:rPr lang="es-MX" i="1">
                          <a:latin typeface="Cambria Math" panose="02040503050406030204" pitchFamily="18" charset="0"/>
                        </a:rPr>
                        <m:t>𝑍</m:t>
                      </m:r>
                    </m:oMath>
                  </m:oMathPara>
                </a14:m>
                <a:endParaRPr lang="es-MX" dirty="0"/>
              </a:p>
              <a:p>
                <a:pPr/>
                <a14:m>
                  <m:oMathPara xmlns:m="http://schemas.openxmlformats.org/officeDocument/2006/math">
                    <m:oMathParaPr>
                      <m:jc m:val="centerGroup"/>
                    </m:oMathParaPr>
                    <m:oMath xmlns:m="http://schemas.openxmlformats.org/officeDocument/2006/math">
                      <m:r>
                        <a:rPr lang="es-MX" i="1">
                          <a:latin typeface="Cambria Math" panose="02040503050406030204" pitchFamily="18" charset="0"/>
                        </a:rPr>
                        <m:t>𝑘</m:t>
                      </m:r>
                      <m:r>
                        <a:rPr lang="es-MX" i="1">
                          <a:latin typeface="Cambria Math" panose="02040503050406030204" pitchFamily="18" charset="0"/>
                        </a:rPr>
                        <m:t>=5</m:t>
                      </m:r>
                    </m:oMath>
                  </m:oMathPara>
                </a14:m>
                <a:endParaRPr lang="es-MX" dirty="0"/>
              </a:p>
              <a:p>
                <a:endParaRPr lang="es-MX" dirty="0"/>
              </a:p>
            </p:txBody>
          </p:sp>
        </mc:Choice>
        <mc:Fallback xmlns="">
          <p:sp>
            <p:nvSpPr>
              <p:cNvPr id="13" name="Marcador de texto 4">
                <a:extLst>
                  <a:ext uri="{FF2B5EF4-FFF2-40B4-BE49-F238E27FC236}">
                    <a16:creationId xmlns:a16="http://schemas.microsoft.com/office/drawing/2014/main" id="{09F8207F-1BA2-4BB5-A7B1-23A645AF1879}"/>
                  </a:ext>
                </a:extLst>
              </p:cNvPr>
              <p:cNvSpPr txBox="1">
                <a:spLocks noRot="1" noChangeAspect="1" noMove="1" noResize="1" noEditPoints="1" noAdjustHandles="1" noChangeArrowheads="1" noChangeShapeType="1" noTextEdit="1"/>
              </p:cNvSpPr>
              <p:nvPr/>
            </p:nvSpPr>
            <p:spPr>
              <a:xfrm>
                <a:off x="5649084" y="4580874"/>
                <a:ext cx="4443984" cy="1631899"/>
              </a:xfrm>
              <a:prstGeom prst="rect">
                <a:avLst/>
              </a:prstGeom>
              <a:blipFill>
                <a:blip r:embed="rId9"/>
                <a:stretch>
                  <a:fillRect t="-373"/>
                </a:stretch>
              </a:blipFill>
            </p:spPr>
            <p:txBody>
              <a:bodyPr/>
              <a:lstStyle/>
              <a:p>
                <a:r>
                  <a:rPr lang="es-MX">
                    <a:noFill/>
                  </a:rPr>
                  <a:t> </a:t>
                </a:r>
              </a:p>
            </p:txBody>
          </p:sp>
        </mc:Fallback>
      </mc:AlternateContent>
    </p:spTree>
    <p:extLst>
      <p:ext uri="{BB962C8B-B14F-4D97-AF65-F5344CB8AC3E}">
        <p14:creationId xmlns:p14="http://schemas.microsoft.com/office/powerpoint/2010/main" val="79347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 calcmode="lin" valueType="num">
                                      <p:cBhvr>
                                        <p:cTn id="17"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18"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19" dur="500"/>
                                        <p:tgtEl>
                                          <p:spTgt spid="5">
                                            <p:txEl>
                                              <p:pRg st="1" end="1"/>
                                            </p:txEl>
                                          </p:spTgt>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 calcmode="lin" valueType="num">
                                      <p:cBhvr>
                                        <p:cTn id="22"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3"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4" dur="500"/>
                                        <p:tgtEl>
                                          <p:spTgt spid="5">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Effect transition="in" filter="fade">
                                      <p:cBhvr>
                                        <p:cTn id="36" dur="500"/>
                                        <p:tgtEl>
                                          <p:spTgt spid="11"/>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p:cTn id="39" dur="500" fill="hold"/>
                                        <p:tgtEl>
                                          <p:spTgt spid="13"/>
                                        </p:tgtEl>
                                        <p:attrNameLst>
                                          <p:attrName>ppt_w</p:attrName>
                                        </p:attrNameLst>
                                      </p:cBhvr>
                                      <p:tavLst>
                                        <p:tav tm="0">
                                          <p:val>
                                            <p:fltVal val="0"/>
                                          </p:val>
                                        </p:tav>
                                        <p:tav tm="100000">
                                          <p:val>
                                            <p:strVal val="#ppt_w"/>
                                          </p:val>
                                        </p:tav>
                                      </p:tavLst>
                                    </p:anim>
                                    <p:anim calcmode="lin" valueType="num">
                                      <p:cBhvr>
                                        <p:cTn id="40" dur="500" fill="hold"/>
                                        <p:tgtEl>
                                          <p:spTgt spid="13"/>
                                        </p:tgtEl>
                                        <p:attrNameLst>
                                          <p:attrName>ppt_h</p:attrName>
                                        </p:attrNameLst>
                                      </p:cBhvr>
                                      <p:tavLst>
                                        <p:tav tm="0">
                                          <p:val>
                                            <p:fltVal val="0"/>
                                          </p:val>
                                        </p:tav>
                                        <p:tav tm="100000">
                                          <p:val>
                                            <p:strVal val="#ppt_h"/>
                                          </p:val>
                                        </p:tav>
                                      </p:tavLst>
                                    </p:anim>
                                    <p:animEffect transition="in" filter="fade">
                                      <p:cBhvr>
                                        <p:cTn id="41" dur="500"/>
                                        <p:tgtEl>
                                          <p:spTgt spid="13"/>
                                        </p:tgtEl>
                                      </p:cBhvr>
                                    </p:animEffect>
                                  </p:childTnLst>
                                </p:cTn>
                              </p:par>
                              <p:par>
                                <p:cTn id="42" presetID="53" presetClass="entr" presetSubtype="16" fill="hold" nodeType="withEffect">
                                  <p:stCondLst>
                                    <p:cond delay="0"/>
                                  </p:stCondLst>
                                  <p:childTnLst>
                                    <p:set>
                                      <p:cBhvr>
                                        <p:cTn id="43" dur="1" fill="hold">
                                          <p:stCondLst>
                                            <p:cond delay="0"/>
                                          </p:stCondLst>
                                        </p:cTn>
                                        <p:tgtEl>
                                          <p:spTgt spid="10"/>
                                        </p:tgtEl>
                                        <p:attrNameLst>
                                          <p:attrName>style.visibility</p:attrName>
                                        </p:attrNameLst>
                                      </p:cBhvr>
                                      <p:to>
                                        <p:strVal val="visible"/>
                                      </p:to>
                                    </p:set>
                                    <p:anim calcmode="lin" valueType="num">
                                      <p:cBhvr>
                                        <p:cTn id="44" dur="500" fill="hold"/>
                                        <p:tgtEl>
                                          <p:spTgt spid="10"/>
                                        </p:tgtEl>
                                        <p:attrNameLst>
                                          <p:attrName>ppt_w</p:attrName>
                                        </p:attrNameLst>
                                      </p:cBhvr>
                                      <p:tavLst>
                                        <p:tav tm="0">
                                          <p:val>
                                            <p:fltVal val="0"/>
                                          </p:val>
                                        </p:tav>
                                        <p:tav tm="100000">
                                          <p:val>
                                            <p:strVal val="#ppt_w"/>
                                          </p:val>
                                        </p:tav>
                                      </p:tavLst>
                                    </p:anim>
                                    <p:anim calcmode="lin" valueType="num">
                                      <p:cBhvr>
                                        <p:cTn id="45" dur="500" fill="hold"/>
                                        <p:tgtEl>
                                          <p:spTgt spid="10"/>
                                        </p:tgtEl>
                                        <p:attrNameLst>
                                          <p:attrName>ppt_h</p:attrName>
                                        </p:attrNameLst>
                                      </p:cBhvr>
                                      <p:tavLst>
                                        <p:tav tm="0">
                                          <p:val>
                                            <p:fltVal val="0"/>
                                          </p:val>
                                        </p:tav>
                                        <p:tav tm="100000">
                                          <p:val>
                                            <p:strVal val="#ppt_h"/>
                                          </p:val>
                                        </p:tav>
                                      </p:tavLst>
                                    </p:anim>
                                    <p:animEffect transition="in" filter="fade">
                                      <p:cBhvr>
                                        <p:cTn id="4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1"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09E6B5-0563-416D-9294-6639775027FE}"/>
              </a:ext>
            </a:extLst>
          </p:cNvPr>
          <p:cNvSpPr>
            <a:spLocks noGrp="1"/>
          </p:cNvSpPr>
          <p:nvPr>
            <p:ph type="title"/>
          </p:nvPr>
        </p:nvSpPr>
        <p:spPr/>
        <p:txBody>
          <a:bodyPr/>
          <a:lstStyle/>
          <a:p>
            <a:r>
              <a:rPr lang="es-MX" dirty="0"/>
              <a:t>Introducción</a:t>
            </a:r>
            <a:endParaRPr lang="en-US" dirty="0"/>
          </a:p>
        </p:txBody>
      </p:sp>
      <p:sp>
        <p:nvSpPr>
          <p:cNvPr id="3" name="Marcador de contenido 2">
            <a:extLst>
              <a:ext uri="{FF2B5EF4-FFF2-40B4-BE49-F238E27FC236}">
                <a16:creationId xmlns:a16="http://schemas.microsoft.com/office/drawing/2014/main" id="{CA35776E-BBA7-4ECC-9184-604F8CD9A808}"/>
              </a:ext>
            </a:extLst>
          </p:cNvPr>
          <p:cNvSpPr>
            <a:spLocks noGrp="1"/>
          </p:cNvSpPr>
          <p:nvPr>
            <p:ph idx="1"/>
          </p:nvPr>
        </p:nvSpPr>
        <p:spPr/>
        <p:txBody>
          <a:bodyPr>
            <a:normAutofit fontScale="92500"/>
          </a:bodyPr>
          <a:lstStyle/>
          <a:p>
            <a:pPr marL="342900" indent="-342900">
              <a:buFont typeface="Wingdings" panose="05000000000000000000" pitchFamily="2" charset="2"/>
              <a:buChar char="§"/>
            </a:pPr>
            <a:r>
              <a:rPr lang="es-MX" dirty="0">
                <a:solidFill>
                  <a:schemeClr val="tx1"/>
                </a:solidFill>
              </a:rPr>
              <a:t>En la vida real existen varios tipos de movimiento: rectilíneo, circular, espiral, etc.</a:t>
            </a:r>
          </a:p>
          <a:p>
            <a:pPr marL="342900" indent="-342900">
              <a:buFont typeface="Wingdings" panose="05000000000000000000" pitchFamily="2" charset="2"/>
              <a:buChar char="§"/>
            </a:pPr>
            <a:r>
              <a:rPr lang="es-MX" dirty="0">
                <a:solidFill>
                  <a:schemeClr val="tx1"/>
                </a:solidFill>
              </a:rPr>
              <a:t>Estamos trabajando en el mundo numérico de las computadoras.</a:t>
            </a:r>
          </a:p>
          <a:p>
            <a:pPr marL="342900" indent="-342900">
              <a:buFont typeface="Wingdings" panose="05000000000000000000" pitchFamily="2" charset="2"/>
              <a:buChar char="§"/>
            </a:pPr>
            <a:r>
              <a:rPr lang="es-MX" dirty="0">
                <a:solidFill>
                  <a:schemeClr val="tx1"/>
                </a:solidFill>
              </a:rPr>
              <a:t>Nos vamos a interesar tanto en los movimientos reales, como en los que no existen, pero que los podemos simular sencillamente.</a:t>
            </a:r>
          </a:p>
          <a:p>
            <a:pPr marL="342900" indent="-342900">
              <a:buFont typeface="Wingdings" panose="05000000000000000000" pitchFamily="2" charset="2"/>
              <a:buChar char="§"/>
            </a:pPr>
            <a:r>
              <a:rPr lang="es-MX" dirty="0">
                <a:solidFill>
                  <a:schemeClr val="tx1"/>
                </a:solidFill>
              </a:rPr>
              <a:t>En nuestro caso, analizaremos el movimiento de la Luna alrededor del Sol (depende del movimiento de la Tierra).</a:t>
            </a:r>
          </a:p>
          <a:p>
            <a:pPr marL="342900" lvl="0" indent="-342900">
              <a:lnSpc>
                <a:spcPct val="100000"/>
              </a:lnSpc>
              <a:spcBef>
                <a:spcPts val="0"/>
              </a:spcBef>
              <a:spcAft>
                <a:spcPts val="0"/>
              </a:spcAft>
              <a:buFont typeface="Wingdings" panose="05000000000000000000" pitchFamily="2" charset="2"/>
              <a:buChar char="§"/>
              <a:defRPr/>
            </a:pPr>
            <a:endParaRPr lang="es-MX" dirty="0">
              <a:solidFill>
                <a:schemeClr val="tx1"/>
              </a:solidFill>
            </a:endParaRPr>
          </a:p>
          <a:p>
            <a:pPr marL="342900" lvl="0" indent="-342900">
              <a:lnSpc>
                <a:spcPct val="100000"/>
              </a:lnSpc>
              <a:spcBef>
                <a:spcPts val="0"/>
              </a:spcBef>
              <a:spcAft>
                <a:spcPts val="0"/>
              </a:spcAft>
              <a:buFont typeface="Wingdings" panose="05000000000000000000" pitchFamily="2" charset="2"/>
              <a:buChar char="§"/>
              <a:defRPr/>
            </a:pPr>
            <a:r>
              <a:rPr lang="es-MX" dirty="0">
                <a:solidFill>
                  <a:schemeClr val="tx1"/>
                </a:solidFill>
              </a:rPr>
              <a:t>Las trayectorias son difíciles de predecir si el movimiento que nos interesa está basado en un sistema de coordenadas dinámico.</a:t>
            </a:r>
          </a:p>
          <a:p>
            <a:pPr marL="342900" indent="-342900">
              <a:buFont typeface="Wingdings" panose="05000000000000000000" pitchFamily="2" charset="2"/>
              <a:buChar char="§"/>
            </a:pPr>
            <a:r>
              <a:rPr lang="es-MX" dirty="0">
                <a:solidFill>
                  <a:schemeClr val="tx1"/>
                </a:solidFill>
              </a:rPr>
              <a:t>Para visualizar el movimiento, primero debemos simular cada movimiento por separado.</a:t>
            </a:r>
          </a:p>
          <a:p>
            <a:endParaRPr lang="en-US" dirty="0"/>
          </a:p>
        </p:txBody>
      </p:sp>
    </p:spTree>
    <p:extLst>
      <p:ext uri="{BB962C8B-B14F-4D97-AF65-F5344CB8AC3E}">
        <p14:creationId xmlns:p14="http://schemas.microsoft.com/office/powerpoint/2010/main" val="1177294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 con Pi</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483834" y="4749553"/>
                <a:ext cx="4443984" cy="670159"/>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m:t>
                      </m:r>
                      <m:r>
                        <a:rPr lang="es-MX" b="0" i="1" smtClean="0">
                          <a:latin typeface="Cambria Math" panose="02040503050406030204" pitchFamily="18" charset="0"/>
                        </a:rPr>
                        <m:t>𝜋</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483834" y="4749553"/>
                <a:ext cx="4443984" cy="670159"/>
              </a:xfrm>
              <a:blipFill>
                <a:blip r:embed="rId2"/>
                <a:stretch>
                  <a:fillRect b="-6364"/>
                </a:stretch>
              </a:blipFill>
            </p:spPr>
            <p:txBody>
              <a:bodyPr/>
              <a:lstStyle/>
              <a:p>
                <a:r>
                  <a:rPr lang="es-MX">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3990033" y="1997475"/>
            <a:ext cx="3233584" cy="3240349"/>
          </a:xfrm>
        </p:spPr>
      </p:pic>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3950489" y="3444546"/>
            <a:ext cx="2840928" cy="2454563"/>
          </a:xfrm>
        </p:spPr>
        <p:txBody>
          <a:bodyPr/>
          <a:lstStyle/>
          <a:p>
            <a:pPr algn="ctr"/>
            <a:r>
              <a:rPr lang="es-MX" dirty="0"/>
              <a:t>100 repeticiones</a:t>
            </a:r>
          </a:p>
          <a:p>
            <a:pPr algn="ctr"/>
            <a:endParaRPr lang="es-MX" dirty="0"/>
          </a:p>
        </p:txBody>
      </p:sp>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1176" y="2001505"/>
            <a:ext cx="2531632" cy="2531632"/>
          </a:xfrm>
          <a:prstGeom prst="rect">
            <a:avLst/>
          </a:prstGeom>
        </p:spPr>
      </p:pic>
      <p:sp>
        <p:nvSpPr>
          <p:cNvPr id="14" name="Marcador de texto 4">
            <a:extLst>
              <a:ext uri="{FF2B5EF4-FFF2-40B4-BE49-F238E27FC236}">
                <a16:creationId xmlns:a16="http://schemas.microsoft.com/office/drawing/2014/main" id="{B748E482-AD4B-4BF3-A70A-03C877C6C6FE}"/>
              </a:ext>
            </a:extLst>
          </p:cNvPr>
          <p:cNvSpPr txBox="1">
            <a:spLocks/>
          </p:cNvSpPr>
          <p:nvPr/>
        </p:nvSpPr>
        <p:spPr>
          <a:xfrm>
            <a:off x="9287447" y="4483223"/>
            <a:ext cx="2840928" cy="1417365"/>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pPr algn="ctr"/>
            <a:r>
              <a:rPr lang="es-MX" dirty="0"/>
              <a:t>500 repeticiones</a:t>
            </a:r>
          </a:p>
          <a:p>
            <a:pPr algn="ctr"/>
            <a:endParaRPr lang="es-MX" dirty="0"/>
          </a:p>
        </p:txBody>
      </p:sp>
      <p:sp>
        <p:nvSpPr>
          <p:cNvPr id="15" name="Marcador de texto 4">
            <a:extLst>
              <a:ext uri="{FF2B5EF4-FFF2-40B4-BE49-F238E27FC236}">
                <a16:creationId xmlns:a16="http://schemas.microsoft.com/office/drawing/2014/main" id="{F8C8DB3A-EA81-4946-BDC9-3FE88B608B81}"/>
              </a:ext>
            </a:extLst>
          </p:cNvPr>
          <p:cNvSpPr txBox="1">
            <a:spLocks/>
          </p:cNvSpPr>
          <p:nvPr/>
        </p:nvSpPr>
        <p:spPr>
          <a:xfrm>
            <a:off x="6616750" y="4136994"/>
            <a:ext cx="2840928" cy="1753340"/>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pPr algn="ctr"/>
            <a:r>
              <a:rPr lang="es-MX" dirty="0"/>
              <a:t>200 repeticiones</a:t>
            </a:r>
          </a:p>
          <a:p>
            <a:pPr algn="ctr"/>
            <a:endParaRPr lang="es-MX" dirty="0"/>
          </a:p>
        </p:txBody>
      </p:sp>
      <p:pic>
        <p:nvPicPr>
          <p:cNvPr id="6" name="Imagen 5">
            <a:extLst>
              <a:ext uri="{FF2B5EF4-FFF2-40B4-BE49-F238E27FC236}">
                <a16:creationId xmlns:a16="http://schemas.microsoft.com/office/drawing/2014/main" id="{2D9A803F-48BE-4FEF-8BA3-5A9F02B33F10}"/>
              </a:ext>
            </a:extLst>
          </p:cNvPr>
          <p:cNvPicPr>
            <a:picLocks noChangeAspect="1"/>
          </p:cNvPicPr>
          <p:nvPr/>
        </p:nvPicPr>
        <p:blipFill>
          <a:blip r:embed="rId5"/>
          <a:stretch>
            <a:fillRect/>
          </a:stretch>
        </p:blipFill>
        <p:spPr>
          <a:xfrm>
            <a:off x="6692267" y="1997398"/>
            <a:ext cx="3240930" cy="3249305"/>
          </a:xfrm>
          <a:prstGeom prst="rect">
            <a:avLst/>
          </a:prstGeom>
        </p:spPr>
      </p:pic>
      <p:pic>
        <p:nvPicPr>
          <p:cNvPr id="7" name="Imagen 6">
            <a:extLst>
              <a:ext uri="{FF2B5EF4-FFF2-40B4-BE49-F238E27FC236}">
                <a16:creationId xmlns:a16="http://schemas.microsoft.com/office/drawing/2014/main" id="{B12D298F-0408-456B-A2A5-45C0B92E8916}"/>
              </a:ext>
            </a:extLst>
          </p:cNvPr>
          <p:cNvPicPr>
            <a:picLocks noChangeAspect="1"/>
          </p:cNvPicPr>
          <p:nvPr/>
        </p:nvPicPr>
        <p:blipFill>
          <a:blip r:embed="rId6"/>
          <a:stretch>
            <a:fillRect/>
          </a:stretch>
        </p:blipFill>
        <p:spPr>
          <a:xfrm>
            <a:off x="9391078" y="1997399"/>
            <a:ext cx="3241846" cy="3250223"/>
          </a:xfrm>
          <a:prstGeom prst="rect">
            <a:avLst/>
          </a:prstGeom>
        </p:spPr>
      </p:pic>
    </p:spTree>
    <p:extLst>
      <p:ext uri="{BB962C8B-B14F-4D97-AF65-F5344CB8AC3E}">
        <p14:creationId xmlns:p14="http://schemas.microsoft.com/office/powerpoint/2010/main" val="3314181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par>
                                <p:cTn id="20" presetID="53" presetClass="entr" presetSubtype="16"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500" fill="hold"/>
                                        <p:tgtEl>
                                          <p:spTgt spid="14"/>
                                        </p:tgtEl>
                                        <p:attrNameLst>
                                          <p:attrName>ppt_w</p:attrName>
                                        </p:attrNameLst>
                                      </p:cBhvr>
                                      <p:tavLst>
                                        <p:tav tm="0">
                                          <p:val>
                                            <p:fltVal val="0"/>
                                          </p:val>
                                        </p:tav>
                                        <p:tav tm="100000">
                                          <p:val>
                                            <p:strVal val="#ppt_w"/>
                                          </p:val>
                                        </p:tav>
                                      </p:tavLst>
                                    </p:anim>
                                    <p:anim calcmode="lin" valueType="num">
                                      <p:cBhvr>
                                        <p:cTn id="28" dur="500" fill="hold"/>
                                        <p:tgtEl>
                                          <p:spTgt spid="14"/>
                                        </p:tgtEl>
                                        <p:attrNameLst>
                                          <p:attrName>ppt_h</p:attrName>
                                        </p:attrNameLst>
                                      </p:cBhvr>
                                      <p:tavLst>
                                        <p:tav tm="0">
                                          <p:val>
                                            <p:fltVal val="0"/>
                                          </p:val>
                                        </p:tav>
                                        <p:tav tm="100000">
                                          <p:val>
                                            <p:strVal val="#ppt_h"/>
                                          </p:val>
                                        </p:tav>
                                      </p:tavLst>
                                    </p:anim>
                                    <p:animEffect transition="in" filter="fade">
                                      <p:cBhvr>
                                        <p:cTn id="29" dur="500"/>
                                        <p:tgtEl>
                                          <p:spTgt spid="14"/>
                                        </p:tgtEl>
                                      </p:cBhvr>
                                    </p:animEffect>
                                  </p:childTnLst>
                                </p:cTn>
                              </p:par>
                              <p:par>
                                <p:cTn id="30" presetID="53" presetClass="entr" presetSubtype="16"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4" grpId="0"/>
      <p:bldP spid="1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 con </a:t>
                </a:r>
                <a14:m>
                  <m:oMath xmlns:m="http://schemas.openxmlformats.org/officeDocument/2006/math">
                    <m:r>
                      <a:rPr lang="es-MX" b="0" i="1" smtClean="0">
                        <a:latin typeface="Cambria Math" panose="02040503050406030204" pitchFamily="18" charset="0"/>
                      </a:rPr>
                      <m:t>√2</m:t>
                    </m:r>
                  </m:oMath>
                </a14:m>
                <a:endParaRPr lang="es-MX" dirty="0"/>
              </a:p>
            </p:txBody>
          </p:sp>
        </mc:Choice>
        <mc:Fallback xmlns="">
          <p:sp>
            <p:nvSpPr>
              <p:cNvPr id="2" name="Título 1">
                <a:extLst>
                  <a:ext uri="{FF2B5EF4-FFF2-40B4-BE49-F238E27FC236}">
                    <a16:creationId xmlns:a16="http://schemas.microsoft.com/office/drawing/2014/main" id="{AD49914B-2142-4EF0-972A-3B622901C804}"/>
                  </a:ext>
                </a:extLst>
              </p:cNvPr>
              <p:cNvSpPr>
                <a:spLocks noGrp="1" noRot="1" noChangeAspect="1" noMove="1" noResize="1" noEditPoints="1" noAdjustHandles="1" noChangeArrowheads="1" noChangeShapeType="1" noTextEdit="1"/>
              </p:cNvSpPr>
              <p:nvPr>
                <p:ph type="title"/>
              </p:nvPr>
            </p:nvSpPr>
            <p:spPr>
              <a:blipFill>
                <a:blip r:embed="rId2"/>
                <a:stretch>
                  <a:fillRect l="-2540" t="-10700"/>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483834" y="4749553"/>
                <a:ext cx="4443984" cy="670159"/>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=−√2</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483834" y="4749553"/>
                <a:ext cx="4443984" cy="670159"/>
              </a:xfrm>
              <a:blipFill>
                <a:blip r:embed="rId3"/>
                <a:stretch>
                  <a:fillRect/>
                </a:stretch>
              </a:blipFill>
            </p:spPr>
            <p:txBody>
              <a:bodyPr/>
              <a:lstStyle/>
              <a:p>
                <a:r>
                  <a:rPr lang="es-MX">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3990033" y="1997475"/>
            <a:ext cx="3233584" cy="3240348"/>
          </a:xfrm>
        </p:spPr>
      </p:pic>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3950489" y="3444546"/>
            <a:ext cx="2840928" cy="2454563"/>
          </a:xfrm>
        </p:spPr>
        <p:txBody>
          <a:bodyPr/>
          <a:lstStyle/>
          <a:p>
            <a:pPr algn="ctr"/>
            <a:r>
              <a:rPr lang="es-MX" dirty="0"/>
              <a:t>100 repeticiones</a:t>
            </a:r>
          </a:p>
          <a:p>
            <a:pPr algn="ctr"/>
            <a:endParaRPr lang="es-MX" dirty="0"/>
          </a:p>
        </p:txBody>
      </p:sp>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1176" y="2001505"/>
            <a:ext cx="2531632" cy="2531632"/>
          </a:xfrm>
          <a:prstGeom prst="rect">
            <a:avLst/>
          </a:prstGeom>
        </p:spPr>
      </p:pic>
      <p:sp>
        <p:nvSpPr>
          <p:cNvPr id="14" name="Marcador de texto 4">
            <a:extLst>
              <a:ext uri="{FF2B5EF4-FFF2-40B4-BE49-F238E27FC236}">
                <a16:creationId xmlns:a16="http://schemas.microsoft.com/office/drawing/2014/main" id="{B748E482-AD4B-4BF3-A70A-03C877C6C6FE}"/>
              </a:ext>
            </a:extLst>
          </p:cNvPr>
          <p:cNvSpPr txBox="1">
            <a:spLocks/>
          </p:cNvSpPr>
          <p:nvPr/>
        </p:nvSpPr>
        <p:spPr>
          <a:xfrm>
            <a:off x="9287447" y="4483223"/>
            <a:ext cx="2840928" cy="1417365"/>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pPr algn="ctr"/>
            <a:r>
              <a:rPr lang="es-MX" dirty="0"/>
              <a:t>500 repeticiones</a:t>
            </a:r>
          </a:p>
          <a:p>
            <a:pPr algn="ctr"/>
            <a:endParaRPr lang="es-MX" dirty="0"/>
          </a:p>
        </p:txBody>
      </p:sp>
      <p:sp>
        <p:nvSpPr>
          <p:cNvPr id="15" name="Marcador de texto 4">
            <a:extLst>
              <a:ext uri="{FF2B5EF4-FFF2-40B4-BE49-F238E27FC236}">
                <a16:creationId xmlns:a16="http://schemas.microsoft.com/office/drawing/2014/main" id="{F8C8DB3A-EA81-4946-BDC9-3FE88B608B81}"/>
              </a:ext>
            </a:extLst>
          </p:cNvPr>
          <p:cNvSpPr txBox="1">
            <a:spLocks/>
          </p:cNvSpPr>
          <p:nvPr/>
        </p:nvSpPr>
        <p:spPr>
          <a:xfrm>
            <a:off x="6616750" y="4136994"/>
            <a:ext cx="2840928" cy="1753340"/>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pPr algn="ctr"/>
            <a:r>
              <a:rPr lang="es-MX" dirty="0"/>
              <a:t>200 repeticiones</a:t>
            </a:r>
          </a:p>
          <a:p>
            <a:pPr algn="ctr"/>
            <a:endParaRPr lang="es-MX" dirty="0"/>
          </a:p>
        </p:txBody>
      </p:sp>
      <p:pic>
        <p:nvPicPr>
          <p:cNvPr id="6" name="Imagen 5">
            <a:extLst>
              <a:ext uri="{FF2B5EF4-FFF2-40B4-BE49-F238E27FC236}">
                <a16:creationId xmlns:a16="http://schemas.microsoft.com/office/drawing/2014/main" id="{2D9A803F-48BE-4FEF-8BA3-5A9F02B33F1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92267" y="1998196"/>
            <a:ext cx="3240930" cy="3247709"/>
          </a:xfrm>
          <a:prstGeom prst="rect">
            <a:avLst/>
          </a:prstGeom>
        </p:spPr>
      </p:pic>
      <p:pic>
        <p:nvPicPr>
          <p:cNvPr id="7" name="Imagen 6">
            <a:extLst>
              <a:ext uri="{FF2B5EF4-FFF2-40B4-BE49-F238E27FC236}">
                <a16:creationId xmlns:a16="http://schemas.microsoft.com/office/drawing/2014/main" id="{B12D298F-0408-456B-A2A5-45C0B92E891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391078" y="1998197"/>
            <a:ext cx="3241846" cy="3248627"/>
          </a:xfrm>
          <a:prstGeom prst="rect">
            <a:avLst/>
          </a:prstGeom>
        </p:spPr>
      </p:pic>
    </p:spTree>
    <p:extLst>
      <p:ext uri="{BB962C8B-B14F-4D97-AF65-F5344CB8AC3E}">
        <p14:creationId xmlns:p14="http://schemas.microsoft.com/office/powerpoint/2010/main" val="422199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par>
                                <p:cTn id="20" presetID="53" presetClass="entr" presetSubtype="16"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500" fill="hold"/>
                                        <p:tgtEl>
                                          <p:spTgt spid="14"/>
                                        </p:tgtEl>
                                        <p:attrNameLst>
                                          <p:attrName>ppt_w</p:attrName>
                                        </p:attrNameLst>
                                      </p:cBhvr>
                                      <p:tavLst>
                                        <p:tav tm="0">
                                          <p:val>
                                            <p:fltVal val="0"/>
                                          </p:val>
                                        </p:tav>
                                        <p:tav tm="100000">
                                          <p:val>
                                            <p:strVal val="#ppt_w"/>
                                          </p:val>
                                        </p:tav>
                                      </p:tavLst>
                                    </p:anim>
                                    <p:anim calcmode="lin" valueType="num">
                                      <p:cBhvr>
                                        <p:cTn id="28" dur="500" fill="hold"/>
                                        <p:tgtEl>
                                          <p:spTgt spid="14"/>
                                        </p:tgtEl>
                                        <p:attrNameLst>
                                          <p:attrName>ppt_h</p:attrName>
                                        </p:attrNameLst>
                                      </p:cBhvr>
                                      <p:tavLst>
                                        <p:tav tm="0">
                                          <p:val>
                                            <p:fltVal val="0"/>
                                          </p:val>
                                        </p:tav>
                                        <p:tav tm="100000">
                                          <p:val>
                                            <p:strVal val="#ppt_h"/>
                                          </p:val>
                                        </p:tav>
                                      </p:tavLst>
                                    </p:anim>
                                    <p:animEffect transition="in" filter="fade">
                                      <p:cBhvr>
                                        <p:cTn id="29" dur="500"/>
                                        <p:tgtEl>
                                          <p:spTgt spid="14"/>
                                        </p:tgtEl>
                                      </p:cBhvr>
                                    </p:animEffect>
                                  </p:childTnLst>
                                </p:cTn>
                              </p:par>
                              <p:par>
                                <p:cTn id="30" presetID="53" presetClass="entr" presetSubtype="16"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4" grpId="0"/>
      <p:bldP spid="1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0E7A61A-A0D9-478C-BD11-976B51DF8D46}"/>
              </a:ext>
            </a:extLst>
          </p:cNvPr>
          <p:cNvSpPr>
            <a:spLocks noGrp="1"/>
          </p:cNvSpPr>
          <p:nvPr>
            <p:ph type="title"/>
          </p:nvPr>
        </p:nvSpPr>
        <p:spPr/>
        <p:txBody>
          <a:bodyPr/>
          <a:lstStyle/>
          <a:p>
            <a:r>
              <a:rPr lang="es-MX" dirty="0"/>
              <a:t>Pongamos las cosas más complejas…</a:t>
            </a:r>
          </a:p>
        </p:txBody>
      </p:sp>
      <p:sp>
        <p:nvSpPr>
          <p:cNvPr id="3" name="Marcador de texto 2">
            <a:extLst>
              <a:ext uri="{FF2B5EF4-FFF2-40B4-BE49-F238E27FC236}">
                <a16:creationId xmlns:a16="http://schemas.microsoft.com/office/drawing/2014/main" id="{C2E7062B-1D03-46C5-9106-67C17236D9C7}"/>
              </a:ext>
            </a:extLst>
          </p:cNvPr>
          <p:cNvSpPr>
            <a:spLocks noGrp="1"/>
          </p:cNvSpPr>
          <p:nvPr>
            <p:ph type="body" idx="1"/>
          </p:nvPr>
        </p:nvSpPr>
        <p:spPr/>
        <p:txBody>
          <a:bodyPr/>
          <a:lstStyle/>
          <a:p>
            <a:r>
              <a:rPr lang="es-MX" dirty="0"/>
              <a:t>Anteriormente mencionamos que se podían extender los niveles de movimiento relativo.</a:t>
            </a:r>
          </a:p>
        </p:txBody>
      </p:sp>
    </p:spTree>
    <p:extLst>
      <p:ext uri="{BB962C8B-B14F-4D97-AF65-F5344CB8AC3E}">
        <p14:creationId xmlns:p14="http://schemas.microsoft.com/office/powerpoint/2010/main" val="1528869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A204626-2220-4678-A939-FD94EA7B53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862EA4C-E1D6-40E8-ACB7-2211A938224A}"/>
              </a:ext>
            </a:extLst>
          </p:cNvPr>
          <p:cNvSpPr>
            <a:spLocks noGrp="1"/>
          </p:cNvSpPr>
          <p:nvPr>
            <p:ph type="title"/>
          </p:nvPr>
        </p:nvSpPr>
        <p:spPr>
          <a:xfrm>
            <a:off x="784743" y="685800"/>
            <a:ext cx="5958837" cy="1485900"/>
          </a:xfrm>
        </p:spPr>
        <p:txBody>
          <a:bodyPr>
            <a:normAutofit/>
          </a:bodyPr>
          <a:lstStyle/>
          <a:p>
            <a:r>
              <a:rPr lang="es-MX" dirty="0"/>
              <a:t>Multiniveles</a:t>
            </a:r>
          </a:p>
        </p:txBody>
      </p:sp>
      <p:sp>
        <p:nvSpPr>
          <p:cNvPr id="3" name="Marcador de contenido 2">
            <a:extLst>
              <a:ext uri="{FF2B5EF4-FFF2-40B4-BE49-F238E27FC236}">
                <a16:creationId xmlns:a16="http://schemas.microsoft.com/office/drawing/2014/main" id="{9D19BE51-89CE-49B9-A803-C4B3CB109E5C}"/>
              </a:ext>
            </a:extLst>
          </p:cNvPr>
          <p:cNvSpPr>
            <a:spLocks noGrp="1"/>
          </p:cNvSpPr>
          <p:nvPr>
            <p:ph idx="1"/>
          </p:nvPr>
        </p:nvSpPr>
        <p:spPr>
          <a:xfrm>
            <a:off x="784743" y="2286000"/>
            <a:ext cx="5958837" cy="3581400"/>
          </a:xfrm>
        </p:spPr>
        <p:txBody>
          <a:bodyPr>
            <a:normAutofit/>
          </a:bodyPr>
          <a:lstStyle/>
          <a:p>
            <a:r>
              <a:rPr lang="es-MX" dirty="0"/>
              <a:t>Siguiendo los mismos principios.</a:t>
            </a:r>
          </a:p>
          <a:p>
            <a:r>
              <a:rPr lang="es-MX" dirty="0"/>
              <a:t>Ahora, colocamos a orbitar una nave espacial alrededor de la Luna.</a:t>
            </a:r>
          </a:p>
          <a:p>
            <a:r>
              <a:rPr lang="es-MX" dirty="0"/>
              <a:t>La dirección a la que gira, será contraria a la de la Luna, y ésta, contraria a la de la Tierra.</a:t>
            </a:r>
          </a:p>
          <a:p>
            <a:r>
              <a:rPr lang="es-MX" dirty="0"/>
              <a:t>Un astronauta, orbitando a la nave espacial, también en sentido contrario.</a:t>
            </a:r>
          </a:p>
          <a:p>
            <a:r>
              <a:rPr lang="es-MX" dirty="0"/>
              <a:t>Un ratón orbitando alrededor del astronauta.</a:t>
            </a:r>
          </a:p>
        </p:txBody>
      </p:sp>
      <p:sp>
        <p:nvSpPr>
          <p:cNvPr id="12" name="Rectangle 11">
            <a:extLst>
              <a:ext uri="{FF2B5EF4-FFF2-40B4-BE49-F238E27FC236}">
                <a16:creationId xmlns:a16="http://schemas.microsoft.com/office/drawing/2014/main" id="{EB97D8A6-1C5A-42B6-AE78-F3D0F9BDF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Imagen 4" descr="Imagen que contiene texto, mapa&#10;&#10;Descripción generada automáticamente">
            <a:extLst>
              <a:ext uri="{FF2B5EF4-FFF2-40B4-BE49-F238E27FC236}">
                <a16:creationId xmlns:a16="http://schemas.microsoft.com/office/drawing/2014/main" id="{8B4217D2-14BC-40D9-B7B4-190916BA4A08}"/>
              </a:ext>
            </a:extLst>
          </p:cNvPr>
          <p:cNvPicPr>
            <a:picLocks noChangeAspect="1"/>
          </p:cNvPicPr>
          <p:nvPr/>
        </p:nvPicPr>
        <p:blipFill rotWithShape="1">
          <a:blip r:embed="rId2">
            <a:extLst>
              <a:ext uri="{28A0092B-C50C-407E-A947-70E740481C1C}">
                <a14:useLocalDpi xmlns:a14="http://schemas.microsoft.com/office/drawing/2010/main" val="0"/>
              </a:ext>
            </a:extLst>
          </a:blip>
          <a:srcRect r="65311"/>
          <a:stretch/>
        </p:blipFill>
        <p:spPr>
          <a:xfrm>
            <a:off x="8573352" y="734121"/>
            <a:ext cx="2837192" cy="5398156"/>
          </a:xfrm>
          <a:prstGeom prst="rect">
            <a:avLst/>
          </a:prstGeom>
        </p:spPr>
      </p:pic>
    </p:spTree>
    <p:extLst>
      <p:ext uri="{BB962C8B-B14F-4D97-AF65-F5344CB8AC3E}">
        <p14:creationId xmlns:p14="http://schemas.microsoft.com/office/powerpoint/2010/main" val="3459216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Nave espacial</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643632" y="2713726"/>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=−4.5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𝑁</m:t>
                          </m:r>
                        </m:sub>
                      </m:sSub>
                      <m:r>
                        <a:rPr lang="es-MX" i="1">
                          <a:latin typeface="Cambria Math" panose="02040503050406030204" pitchFamily="18" charset="0"/>
                        </a:rPr>
                        <m:t>=−4</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𝐿</m:t>
                          </m:r>
                        </m:sub>
                      </m:sSub>
                    </m:oMath>
                  </m:oMathPara>
                </a14:m>
                <a:endParaRPr lang="es-MX" dirty="0"/>
              </a:p>
              <a:p>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643632" y="2713726"/>
                <a:ext cx="4443984" cy="823912"/>
              </a:xfrm>
              <a:blipFill>
                <a:blip r:embed="rId2"/>
                <a:stretch>
                  <a:fillRect t="-50370"/>
                </a:stretch>
              </a:blipFill>
            </p:spPr>
            <p:txBody>
              <a:bodyPr/>
              <a:lstStyle/>
              <a:p>
                <a:r>
                  <a:rPr lang="es-MX">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75305" y="1278383"/>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639119" y="4465468"/>
                <a:ext cx="4443984" cy="1051891"/>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𝑁</m:t>
                          </m:r>
                        </m:sub>
                      </m:sSub>
                      <m:r>
                        <a:rPr lang="es-MX" i="1">
                          <a:latin typeface="Cambria Math" panose="02040503050406030204" pitchFamily="18" charset="0"/>
                        </a:rPr>
                        <m:t>=−4</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639119" y="4465468"/>
                <a:ext cx="4443984" cy="1051891"/>
              </a:xfrm>
              <a:blipFill>
                <a:blip r:embed="rId4"/>
                <a:stretch>
                  <a:fillRect b="-4070"/>
                </a:stretch>
              </a:blipFill>
            </p:spPr>
            <p:txBody>
              <a:bodyPr/>
              <a:lstStyle/>
              <a:p>
                <a:r>
                  <a:rPr lang="es-MX">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9281" y="1279089"/>
            <a:ext cx="3170088" cy="3176720"/>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59281" y="4025988"/>
            <a:ext cx="3170822" cy="3177455"/>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1041" y="4011966"/>
            <a:ext cx="2569715" cy="2569715"/>
          </a:xfrm>
          <a:prstGeom prst="rect">
            <a:avLst/>
          </a:prstGeom>
        </p:spPr>
      </p:pic>
      <p:sp>
        <p:nvSpPr>
          <p:cNvPr id="11" name="Marcador de texto 2">
            <a:extLst>
              <a:ext uri="{FF2B5EF4-FFF2-40B4-BE49-F238E27FC236}">
                <a16:creationId xmlns:a16="http://schemas.microsoft.com/office/drawing/2014/main" id="{C78B2305-2D68-4377-8664-8477E997E4E6}"/>
              </a:ext>
            </a:extLst>
          </p:cNvPr>
          <p:cNvSpPr txBox="1">
            <a:spLocks/>
          </p:cNvSpPr>
          <p:nvPr/>
        </p:nvSpPr>
        <p:spPr>
          <a:xfrm>
            <a:off x="849298" y="3878181"/>
            <a:ext cx="4443984" cy="823912"/>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endParaRPr lang="es-MX" dirty="0"/>
          </a:p>
          <a:p>
            <a:endParaRPr lang="es-MX" dirty="0"/>
          </a:p>
        </p:txBody>
      </p:sp>
    </p:spTree>
    <p:extLst>
      <p:ext uri="{BB962C8B-B14F-4D97-AF65-F5344CB8AC3E}">
        <p14:creationId xmlns:p14="http://schemas.microsoft.com/office/powerpoint/2010/main" val="4150628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5">
                                            <p:txEl>
                                              <p:pRg st="0" end="0"/>
                                            </p:txEl>
                                          </p:spTgt>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 calcmode="lin" valueType="num">
                                      <p:cBhvr>
                                        <p:cTn id="12"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5">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animEffect transition="in" filter="fade">
                                      <p:cBhvr>
                                        <p:cTn id="19" dur="500"/>
                                        <p:tgtEl>
                                          <p:spTgt spid="10"/>
                                        </p:tgtEl>
                                      </p:cBhvr>
                                    </p:animEffect>
                                  </p:childTnLst>
                                </p:cTn>
                              </p:par>
                              <p:par>
                                <p:cTn id="20" presetID="53" presetClass="entr" presetSubtype="16"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fltVal val="0"/>
                                          </p:val>
                                        </p:tav>
                                        <p:tav tm="100000">
                                          <p:val>
                                            <p:strVal val="#ppt_w"/>
                                          </p:val>
                                        </p:tav>
                                      </p:tavLst>
                                    </p:anim>
                                    <p:anim calcmode="lin" valueType="num">
                                      <p:cBhvr>
                                        <p:cTn id="23" dur="500" fill="hold"/>
                                        <p:tgtEl>
                                          <p:spTgt spid="12"/>
                                        </p:tgtEl>
                                        <p:attrNameLst>
                                          <p:attrName>ppt_h</p:attrName>
                                        </p:attrNameLst>
                                      </p:cBhvr>
                                      <p:tavLst>
                                        <p:tav tm="0">
                                          <p:val>
                                            <p:fltVal val="0"/>
                                          </p:val>
                                        </p:tav>
                                        <p:tav tm="100000">
                                          <p:val>
                                            <p:strVal val="#ppt_h"/>
                                          </p:val>
                                        </p:tav>
                                      </p:tavLst>
                                    </p:anim>
                                    <p:animEffect transition="in" filter="fade">
                                      <p:cBhvr>
                                        <p:cTn id="2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Astronauta</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643632" y="2829135"/>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𝑁</m:t>
                          </m:r>
                        </m:sub>
                      </m:sSub>
                      <m:r>
                        <a:rPr lang="es-MX" i="1">
                          <a:latin typeface="Cambria Math" panose="02040503050406030204" pitchFamily="18" charset="0"/>
                        </a:rPr>
                        <m:t>=−4</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𝐿</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𝐴</m:t>
                          </m:r>
                        </m:sub>
                      </m:sSub>
                      <m:r>
                        <a:rPr lang="es-MX" i="1">
                          <a:latin typeface="Cambria Math" panose="02040503050406030204" pitchFamily="18" charset="0"/>
                        </a:rPr>
                        <m:t>=−</m:t>
                      </m:r>
                      <m:r>
                        <a:rPr lang="es-MX" b="0" i="1" smtClean="0">
                          <a:latin typeface="Cambria Math" panose="02040503050406030204" pitchFamily="18" charset="0"/>
                        </a:rPr>
                        <m:t>3</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𝑁</m:t>
                          </m:r>
                        </m:sub>
                      </m:sSub>
                    </m:oMath>
                  </m:oMathPara>
                </a14:m>
                <a:endParaRPr lang="es-MX" dirty="0"/>
              </a:p>
              <a:p>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643632" y="2829135"/>
                <a:ext cx="4443984" cy="823912"/>
              </a:xfrm>
              <a:blipFill>
                <a:blip r:embed="rId2"/>
                <a:stretch>
                  <a:fillRect t="-97037"/>
                </a:stretch>
              </a:blipFill>
            </p:spPr>
            <p:txBody>
              <a:bodyPr/>
              <a:lstStyle/>
              <a:p>
                <a:r>
                  <a:rPr lang="es-MX">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75305" y="1278383"/>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639119" y="4847208"/>
                <a:ext cx="4443984" cy="1051891"/>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𝑁</m:t>
                          </m:r>
                        </m:sub>
                      </m:sSub>
                      <m:r>
                        <a:rPr lang="es-MX" i="1">
                          <a:latin typeface="Cambria Math" panose="02040503050406030204" pitchFamily="18" charset="0"/>
                        </a:rPr>
                        <m:t>=−4</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𝐴</m:t>
                          </m:r>
                        </m:sub>
                      </m:sSub>
                      <m:r>
                        <a:rPr lang="es-MX" i="1">
                          <a:latin typeface="Cambria Math" panose="02040503050406030204" pitchFamily="18" charset="0"/>
                        </a:rPr>
                        <m:t>=−4</m:t>
                      </m:r>
                      <m:sSub>
                        <m:sSubPr>
                          <m:ctrlPr>
                            <a:rPr lang="es-MX" i="1">
                              <a:latin typeface="Cambria Math" panose="02040503050406030204" pitchFamily="18" charset="0"/>
                            </a:rPr>
                          </m:ctrlPr>
                        </m:sSubPr>
                        <m:e>
                          <m:r>
                            <a:rPr lang="es-MX" b="0" i="1" smtClean="0">
                              <a:latin typeface="Cambria Math" panose="02040503050406030204" pitchFamily="18" charset="0"/>
                            </a:rPr>
                            <m:t>.5</m:t>
                          </m:r>
                          <m:r>
                            <a:rPr lang="es-MX" i="1">
                              <a:latin typeface="Cambria Math" panose="02040503050406030204" pitchFamily="18" charset="0"/>
                            </a:rPr>
                            <m:t>𝜔</m:t>
                          </m:r>
                        </m:e>
                        <m:sub>
                          <m:r>
                            <a:rPr lang="es-MX" b="0" i="1" smtClean="0">
                              <a:latin typeface="Cambria Math" panose="02040503050406030204" pitchFamily="18" charset="0"/>
                            </a:rPr>
                            <m:t>𝑁</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639119" y="4847208"/>
                <a:ext cx="4443984" cy="1051891"/>
              </a:xfrm>
              <a:blipFill>
                <a:blip r:embed="rId4"/>
                <a:stretch>
                  <a:fillRect t="-17919" b="-4046"/>
                </a:stretch>
              </a:blipFill>
            </p:spPr>
            <p:txBody>
              <a:bodyPr/>
              <a:lstStyle/>
              <a:p>
                <a:r>
                  <a:rPr lang="es-MX">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9281" y="1279089"/>
            <a:ext cx="3170088" cy="3176719"/>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59281" y="4025988"/>
            <a:ext cx="3170822" cy="3177454"/>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1041" y="4011966"/>
            <a:ext cx="2569715" cy="2569715"/>
          </a:xfrm>
          <a:prstGeom prst="rect">
            <a:avLst/>
          </a:prstGeom>
        </p:spPr>
      </p:pic>
      <p:sp>
        <p:nvSpPr>
          <p:cNvPr id="11" name="Marcador de texto 2">
            <a:extLst>
              <a:ext uri="{FF2B5EF4-FFF2-40B4-BE49-F238E27FC236}">
                <a16:creationId xmlns:a16="http://schemas.microsoft.com/office/drawing/2014/main" id="{C78B2305-2D68-4377-8664-8477E997E4E6}"/>
              </a:ext>
            </a:extLst>
          </p:cNvPr>
          <p:cNvSpPr txBox="1">
            <a:spLocks/>
          </p:cNvSpPr>
          <p:nvPr/>
        </p:nvSpPr>
        <p:spPr>
          <a:xfrm>
            <a:off x="849298" y="3878181"/>
            <a:ext cx="4443984" cy="823912"/>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endParaRPr lang="es-MX" dirty="0"/>
          </a:p>
          <a:p>
            <a:endParaRPr lang="es-MX" dirty="0"/>
          </a:p>
        </p:txBody>
      </p:sp>
    </p:spTree>
    <p:extLst>
      <p:ext uri="{BB962C8B-B14F-4D97-AF65-F5344CB8AC3E}">
        <p14:creationId xmlns:p14="http://schemas.microsoft.com/office/powerpoint/2010/main" val="1786980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5">
                                            <p:txEl>
                                              <p:pRg st="0" end="0"/>
                                            </p:txEl>
                                          </p:spTgt>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 calcmode="lin" valueType="num">
                                      <p:cBhvr>
                                        <p:cTn id="12"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5">
                                            <p:txEl>
                                              <p:pRg st="1" end="1"/>
                                            </p:txEl>
                                          </p:spTgt>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 calcmode="lin" valueType="num">
                                      <p:cBhvr>
                                        <p:cTn id="17"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18"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19" dur="500"/>
                                        <p:tgtEl>
                                          <p:spTgt spid="5">
                                            <p:txEl>
                                              <p:pRg st="2" end="2"/>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p:cTn id="22" dur="500" fill="hold"/>
                                        <p:tgtEl>
                                          <p:spTgt spid="10"/>
                                        </p:tgtEl>
                                        <p:attrNameLst>
                                          <p:attrName>ppt_w</p:attrName>
                                        </p:attrNameLst>
                                      </p:cBhvr>
                                      <p:tavLst>
                                        <p:tav tm="0">
                                          <p:val>
                                            <p:fltVal val="0"/>
                                          </p:val>
                                        </p:tav>
                                        <p:tav tm="100000">
                                          <p:val>
                                            <p:strVal val="#ppt_w"/>
                                          </p:val>
                                        </p:tav>
                                      </p:tavLst>
                                    </p:anim>
                                    <p:anim calcmode="lin" valueType="num">
                                      <p:cBhvr>
                                        <p:cTn id="23" dur="500" fill="hold"/>
                                        <p:tgtEl>
                                          <p:spTgt spid="10"/>
                                        </p:tgtEl>
                                        <p:attrNameLst>
                                          <p:attrName>ppt_h</p:attrName>
                                        </p:attrNameLst>
                                      </p:cBhvr>
                                      <p:tavLst>
                                        <p:tav tm="0">
                                          <p:val>
                                            <p:fltVal val="0"/>
                                          </p:val>
                                        </p:tav>
                                        <p:tav tm="100000">
                                          <p:val>
                                            <p:strVal val="#ppt_h"/>
                                          </p:val>
                                        </p:tav>
                                      </p:tavLst>
                                    </p:anim>
                                    <p:animEffect transition="in" filter="fade">
                                      <p:cBhvr>
                                        <p:cTn id="24" dur="500"/>
                                        <p:tgtEl>
                                          <p:spTgt spid="10"/>
                                        </p:tgtEl>
                                      </p:cBhvr>
                                    </p:animEffect>
                                  </p:childTnLst>
                                </p:cTn>
                              </p:par>
                              <p:par>
                                <p:cTn id="25" presetID="53" presetClass="entr" presetSubtype="16"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Ratón</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830064" y="2953424"/>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𝑁</m:t>
                          </m:r>
                        </m:sub>
                      </m:sSub>
                      <m:r>
                        <a:rPr lang="es-MX" i="1">
                          <a:latin typeface="Cambria Math" panose="02040503050406030204" pitchFamily="18" charset="0"/>
                        </a:rPr>
                        <m:t>=−4</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𝐿</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𝐴</m:t>
                          </m:r>
                        </m:sub>
                      </m:sSub>
                      <m:r>
                        <a:rPr lang="es-MX" i="1">
                          <a:latin typeface="Cambria Math" panose="02040503050406030204" pitchFamily="18" charset="0"/>
                        </a:rPr>
                        <m:t>=−</m:t>
                      </m:r>
                      <m:r>
                        <a:rPr lang="es-MX" b="0" i="1" smtClean="0">
                          <a:latin typeface="Cambria Math" panose="02040503050406030204" pitchFamily="18" charset="0"/>
                        </a:rPr>
                        <m:t>4.5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𝑁</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𝑅</m:t>
                          </m:r>
                        </m:sub>
                      </m:sSub>
                      <m:r>
                        <a:rPr lang="es-MX" i="1">
                          <a:latin typeface="Cambria Math" panose="02040503050406030204" pitchFamily="18" charset="0"/>
                        </a:rPr>
                        <m:t>=−</m:t>
                      </m:r>
                      <m:r>
                        <a:rPr lang="es-MX" b="0" i="1" smtClean="0">
                          <a:latin typeface="Cambria Math" panose="02040503050406030204" pitchFamily="18" charset="0"/>
                        </a:rPr>
                        <m:t>4</m:t>
                      </m:r>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𝐴</m:t>
                          </m:r>
                        </m:sub>
                      </m:sSub>
                    </m:oMath>
                  </m:oMathPara>
                </a14:m>
                <a:endParaRPr lang="es-MX" dirty="0"/>
              </a:p>
              <a:p>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830064" y="2953424"/>
                <a:ext cx="4443984" cy="823912"/>
              </a:xfrm>
              <a:blipFill>
                <a:blip r:embed="rId2"/>
                <a:stretch>
                  <a:fillRect t="-142647"/>
                </a:stretch>
              </a:blipFill>
            </p:spPr>
            <p:txBody>
              <a:bodyPr/>
              <a:lstStyle/>
              <a:p>
                <a:r>
                  <a:rPr lang="es-MX">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110775" y="474661"/>
            <a:ext cx="2934364" cy="293436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852185" y="4891596"/>
                <a:ext cx="4443984" cy="1051891"/>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𝑁</m:t>
                          </m:r>
                        </m:sub>
                      </m:sSub>
                      <m:r>
                        <a:rPr lang="es-MX" i="1">
                          <a:latin typeface="Cambria Math" panose="02040503050406030204" pitchFamily="18" charset="0"/>
                        </a:rPr>
                        <m:t>=−4</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𝐴</m:t>
                          </m:r>
                        </m:sub>
                      </m:sSub>
                      <m:r>
                        <a:rPr lang="es-MX" i="1">
                          <a:latin typeface="Cambria Math" panose="02040503050406030204" pitchFamily="18" charset="0"/>
                        </a:rPr>
                        <m:t>=−4</m:t>
                      </m:r>
                      <m:sSub>
                        <m:sSubPr>
                          <m:ctrlPr>
                            <a:rPr lang="es-MX" i="1">
                              <a:latin typeface="Cambria Math" panose="02040503050406030204" pitchFamily="18" charset="0"/>
                            </a:rPr>
                          </m:ctrlPr>
                        </m:sSubPr>
                        <m:e>
                          <m:r>
                            <a:rPr lang="es-MX" b="0" i="1" smtClean="0">
                              <a:latin typeface="Cambria Math" panose="02040503050406030204" pitchFamily="18" charset="0"/>
                            </a:rPr>
                            <m:t>.5</m:t>
                          </m:r>
                          <m:r>
                            <a:rPr lang="es-MX" i="1">
                              <a:latin typeface="Cambria Math" panose="02040503050406030204" pitchFamily="18" charset="0"/>
                            </a:rPr>
                            <m:t>𝜔</m:t>
                          </m:r>
                        </m:e>
                        <m:sub>
                          <m:r>
                            <a:rPr lang="es-MX" b="0" i="1" smtClean="0">
                              <a:latin typeface="Cambria Math" panose="02040503050406030204" pitchFamily="18" charset="0"/>
                            </a:rPr>
                            <m:t>𝑁</m:t>
                          </m:r>
                        </m:sub>
                      </m:sSub>
                    </m:oMath>
                  </m:oMathPara>
                </a14:m>
                <a:endParaRPr lang="es-MX" dirty="0"/>
              </a:p>
              <a:p>
                <a:pPr/>
                <a14:m>
                  <m:oMathPara xmlns:m="http://schemas.openxmlformats.org/officeDocument/2006/math">
                    <m:oMathParaPr>
                      <m:jc m:val="centerGroup"/>
                    </m:oMathParaPr>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𝑅</m:t>
                          </m:r>
                        </m:sub>
                      </m:sSub>
                      <m:r>
                        <a:rPr lang="es-MX" i="1">
                          <a:latin typeface="Cambria Math" panose="02040503050406030204" pitchFamily="18" charset="0"/>
                        </a:rPr>
                        <m:t>=−</m:t>
                      </m:r>
                      <m:r>
                        <a:rPr lang="es-MX" b="0" i="1" smtClean="0">
                          <a:latin typeface="Cambria Math" panose="02040503050406030204" pitchFamily="18" charset="0"/>
                        </a:rPr>
                        <m:t>7</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𝐴</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852185" y="4891596"/>
                <a:ext cx="4443984" cy="1051891"/>
              </a:xfrm>
              <a:blipFill>
                <a:blip r:embed="rId4"/>
                <a:stretch>
                  <a:fillRect t="-53757" b="-4046"/>
                </a:stretch>
              </a:blipFill>
            </p:spPr>
            <p:txBody>
              <a:bodyPr/>
              <a:lstStyle/>
              <a:p>
                <a:r>
                  <a:rPr lang="es-MX">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45367" y="490029"/>
            <a:ext cx="3666477" cy="3674148"/>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34995" y="3571982"/>
            <a:ext cx="3765626" cy="3773503"/>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83486" y="3532572"/>
            <a:ext cx="3049110" cy="3049110"/>
          </a:xfrm>
          <a:prstGeom prst="rect">
            <a:avLst/>
          </a:prstGeom>
        </p:spPr>
      </p:pic>
      <p:sp>
        <p:nvSpPr>
          <p:cNvPr id="11" name="Marcador de texto 2">
            <a:extLst>
              <a:ext uri="{FF2B5EF4-FFF2-40B4-BE49-F238E27FC236}">
                <a16:creationId xmlns:a16="http://schemas.microsoft.com/office/drawing/2014/main" id="{C78B2305-2D68-4377-8664-8477E997E4E6}"/>
              </a:ext>
            </a:extLst>
          </p:cNvPr>
          <p:cNvSpPr txBox="1">
            <a:spLocks/>
          </p:cNvSpPr>
          <p:nvPr/>
        </p:nvSpPr>
        <p:spPr>
          <a:xfrm>
            <a:off x="849298" y="3878181"/>
            <a:ext cx="4443984" cy="823912"/>
          </a:xfrm>
          <a:prstGeom prst="rect">
            <a:avLst/>
          </a:prstGeom>
        </p:spPr>
        <p:txBody>
          <a:bodyPr vert="horz" lIns="91440" tIns="45720" rIns="91440" bIns="45720" rtlCol="0" anchor="b">
            <a:noAutofit/>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endParaRPr lang="es-MX" dirty="0"/>
          </a:p>
          <a:p>
            <a:endParaRPr lang="es-MX" dirty="0"/>
          </a:p>
        </p:txBody>
      </p:sp>
    </p:spTree>
    <p:extLst>
      <p:ext uri="{BB962C8B-B14F-4D97-AF65-F5344CB8AC3E}">
        <p14:creationId xmlns:p14="http://schemas.microsoft.com/office/powerpoint/2010/main" val="3995164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5">
                                            <p:txEl>
                                              <p:pRg st="0" end="0"/>
                                            </p:txEl>
                                          </p:spTgt>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 calcmode="lin" valueType="num">
                                      <p:cBhvr>
                                        <p:cTn id="12"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5">
                                            <p:txEl>
                                              <p:pRg st="1" end="1"/>
                                            </p:txEl>
                                          </p:spTgt>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 calcmode="lin" valueType="num">
                                      <p:cBhvr>
                                        <p:cTn id="17"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18"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19" dur="500"/>
                                        <p:tgtEl>
                                          <p:spTgt spid="5">
                                            <p:txEl>
                                              <p:pRg st="2" end="2"/>
                                            </p:txEl>
                                          </p:spTgt>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 calcmode="lin" valueType="num">
                                      <p:cBhvr>
                                        <p:cTn id="22" dur="500" fill="hold"/>
                                        <p:tgtEl>
                                          <p:spTgt spid="5">
                                            <p:txEl>
                                              <p:pRg st="3" end="3"/>
                                            </p:txEl>
                                          </p:spTgt>
                                        </p:tgtEl>
                                        <p:attrNameLst>
                                          <p:attrName>ppt_w</p:attrName>
                                        </p:attrNameLst>
                                      </p:cBhvr>
                                      <p:tavLst>
                                        <p:tav tm="0">
                                          <p:val>
                                            <p:fltVal val="0"/>
                                          </p:val>
                                        </p:tav>
                                        <p:tav tm="100000">
                                          <p:val>
                                            <p:strVal val="#ppt_w"/>
                                          </p:val>
                                        </p:tav>
                                      </p:tavLst>
                                    </p:anim>
                                    <p:anim calcmode="lin" valueType="num">
                                      <p:cBhvr>
                                        <p:cTn id="23" dur="500" fill="hold"/>
                                        <p:tgtEl>
                                          <p:spTgt spid="5">
                                            <p:txEl>
                                              <p:pRg st="3" end="3"/>
                                            </p:txEl>
                                          </p:spTgt>
                                        </p:tgtEl>
                                        <p:attrNameLst>
                                          <p:attrName>ppt_h</p:attrName>
                                        </p:attrNameLst>
                                      </p:cBhvr>
                                      <p:tavLst>
                                        <p:tav tm="0">
                                          <p:val>
                                            <p:fltVal val="0"/>
                                          </p:val>
                                        </p:tav>
                                        <p:tav tm="100000">
                                          <p:val>
                                            <p:strVal val="#ppt_h"/>
                                          </p:val>
                                        </p:tav>
                                      </p:tavLst>
                                    </p:anim>
                                    <p:animEffect transition="in" filter="fade">
                                      <p:cBhvr>
                                        <p:cTn id="24" dur="500"/>
                                        <p:tgtEl>
                                          <p:spTgt spid="5">
                                            <p:txEl>
                                              <p:pRg st="3" end="3"/>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nodeType="with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19C77DB9-5EE2-4C1C-B1B8-0AFAA369806A}"/>
              </a:ext>
            </a:extLst>
          </p:cNvPr>
          <p:cNvSpPr>
            <a:spLocks noGrp="1"/>
          </p:cNvSpPr>
          <p:nvPr>
            <p:ph type="body" idx="1"/>
          </p:nvPr>
        </p:nvSpPr>
        <p:spPr/>
        <p:txBody>
          <a:bodyPr/>
          <a:lstStyle/>
          <a:p>
            <a:r>
              <a:rPr lang="es-MX" dirty="0"/>
              <a:t>Gracias</a:t>
            </a:r>
          </a:p>
        </p:txBody>
      </p:sp>
    </p:spTree>
    <p:extLst>
      <p:ext uri="{BB962C8B-B14F-4D97-AF65-F5344CB8AC3E}">
        <p14:creationId xmlns:p14="http://schemas.microsoft.com/office/powerpoint/2010/main" val="3622372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F2B5A6-33F6-4EEC-B958-2CF152ED8F4A}"/>
              </a:ext>
            </a:extLst>
          </p:cNvPr>
          <p:cNvSpPr>
            <a:spLocks noGrp="1"/>
          </p:cNvSpPr>
          <p:nvPr>
            <p:ph type="title"/>
          </p:nvPr>
        </p:nvSpPr>
        <p:spPr/>
        <p:txBody>
          <a:bodyPr/>
          <a:lstStyle/>
          <a:p>
            <a:r>
              <a:rPr lang="es-MX" dirty="0"/>
              <a:t>Introducción</a:t>
            </a:r>
            <a:endParaRPr lang="en-US" dirty="0"/>
          </a:p>
        </p:txBody>
      </p:sp>
      <p:sp>
        <p:nvSpPr>
          <p:cNvPr id="3" name="Marcador de contenido 2">
            <a:extLst>
              <a:ext uri="{FF2B5EF4-FFF2-40B4-BE49-F238E27FC236}">
                <a16:creationId xmlns:a16="http://schemas.microsoft.com/office/drawing/2014/main" id="{D9C4B7B9-6E5D-4BEB-B9EE-18C004D475D8}"/>
              </a:ext>
            </a:extLst>
          </p:cNvPr>
          <p:cNvSpPr>
            <a:spLocks noGrp="1"/>
          </p:cNvSpPr>
          <p:nvPr>
            <p:ph sz="half" idx="1"/>
          </p:nvPr>
        </p:nvSpPr>
        <p:spPr>
          <a:xfrm>
            <a:off x="1371599" y="1988599"/>
            <a:ext cx="5437573" cy="4323424"/>
          </a:xfrm>
        </p:spPr>
        <p:txBody>
          <a:bodyPr>
            <a:normAutofit fontScale="92500" lnSpcReduction="10000"/>
          </a:bodyPr>
          <a:lstStyle/>
          <a:p>
            <a:r>
              <a:rPr lang="es-MX" sz="1600" dirty="0"/>
              <a:t>Los factores que debemos tomar en cuenta en las trayectorias de los movimientos relativos son:</a:t>
            </a:r>
            <a:br>
              <a:rPr lang="es-MX" sz="1600" dirty="0"/>
            </a:br>
            <a:br>
              <a:rPr lang="es-MX" sz="1600" dirty="0"/>
            </a:br>
            <a:r>
              <a:rPr lang="es-MX" sz="1600" dirty="0"/>
              <a:t>a) El movimiento del punto (Luna).</a:t>
            </a:r>
            <a:br>
              <a:rPr lang="es-MX" sz="1600" dirty="0"/>
            </a:br>
            <a:r>
              <a:rPr lang="es-MX" sz="1600" dirty="0"/>
              <a:t>b) El movimiento del sistema de coordenadas (Tierra).</a:t>
            </a:r>
            <a:br>
              <a:rPr lang="es-MX" sz="1600" dirty="0"/>
            </a:br>
            <a:r>
              <a:rPr lang="es-MX" sz="1600" dirty="0"/>
              <a:t>c) La velocidad relativa entre el sistema de coordenadas y el punto.</a:t>
            </a:r>
            <a:br>
              <a:rPr lang="es-MX" sz="1600" dirty="0"/>
            </a:br>
            <a:r>
              <a:rPr lang="es-MX" sz="1600" dirty="0"/>
              <a:t>d) La distancia entre el punto y el sistema de coordenadas. </a:t>
            </a:r>
            <a:endParaRPr lang="en-US" sz="1600" dirty="0"/>
          </a:p>
          <a:p>
            <a:r>
              <a:rPr lang="es-MX" sz="1600" dirty="0"/>
              <a:t>Sean P</a:t>
            </a:r>
            <a:r>
              <a:rPr lang="es-MX" sz="1600" baseline="-25000" dirty="0"/>
              <a:t>0</a:t>
            </a:r>
            <a:r>
              <a:rPr lang="es-MX" sz="1600" dirty="0"/>
              <a:t>, P</a:t>
            </a:r>
            <a:r>
              <a:rPr lang="es-MX" sz="1600" baseline="-25000" dirty="0"/>
              <a:t>1</a:t>
            </a:r>
            <a:r>
              <a:rPr lang="es-MX" sz="1600" dirty="0"/>
              <a:t> y P</a:t>
            </a:r>
            <a:r>
              <a:rPr lang="es-MX" sz="1600" baseline="-25000" dirty="0"/>
              <a:t>2</a:t>
            </a:r>
            <a:r>
              <a:rPr lang="es-MX" sz="1600" dirty="0"/>
              <a:t> los tres niveles de los sistemas de coordenadas. </a:t>
            </a:r>
          </a:p>
          <a:p>
            <a:r>
              <a:rPr lang="es-MX" sz="1600" dirty="0"/>
              <a:t>P</a:t>
            </a:r>
            <a:r>
              <a:rPr lang="es-MX" sz="1600" baseline="-25000" dirty="0"/>
              <a:t>0</a:t>
            </a:r>
            <a:r>
              <a:rPr lang="es-MX" sz="1600" dirty="0"/>
              <a:t> es nuestro origen absoluto del sistema de coordenadas (Sol).</a:t>
            </a:r>
          </a:p>
          <a:p>
            <a:r>
              <a:rPr lang="es-MX" sz="1600" dirty="0"/>
              <a:t>P</a:t>
            </a:r>
            <a:r>
              <a:rPr lang="es-MX" sz="1600" baseline="-25000" dirty="0"/>
              <a:t>1</a:t>
            </a:r>
            <a:r>
              <a:rPr lang="es-MX" sz="1600" dirty="0"/>
              <a:t> es el punto en movimiento respecto al origen P</a:t>
            </a:r>
            <a:r>
              <a:rPr lang="es-MX" sz="1600" baseline="-25000" dirty="0"/>
              <a:t>0</a:t>
            </a:r>
            <a:r>
              <a:rPr lang="es-MX" sz="1600" dirty="0"/>
              <a:t>, también es el origen para el punto P</a:t>
            </a:r>
            <a:r>
              <a:rPr lang="es-MX" sz="1600" baseline="-25000" dirty="0"/>
              <a:t>2</a:t>
            </a:r>
            <a:r>
              <a:rPr lang="es-MX" sz="1600" dirty="0"/>
              <a:t>.</a:t>
            </a:r>
          </a:p>
          <a:p>
            <a:r>
              <a:rPr lang="es-MX" sz="1600" dirty="0"/>
              <a:t>P</a:t>
            </a:r>
            <a:r>
              <a:rPr lang="es-MX" sz="1600" baseline="-25000" dirty="0"/>
              <a:t>2 </a:t>
            </a:r>
            <a:r>
              <a:rPr lang="es-MX" sz="1600" dirty="0"/>
              <a:t>es el punto en movimiento respecto al origen P</a:t>
            </a:r>
            <a:r>
              <a:rPr lang="es-MX" sz="1600" baseline="-25000" dirty="0"/>
              <a:t>1</a:t>
            </a:r>
            <a:r>
              <a:rPr lang="es-MX" sz="1600" dirty="0"/>
              <a:t>.</a:t>
            </a:r>
          </a:p>
          <a:p>
            <a:r>
              <a:rPr lang="es-MX" sz="1600" dirty="0"/>
              <a:t>El número de niveles de movimientos relativos puede ser arbitrariamente grande, más adelante veremos ejemplos donde extendemos dichos niveles.</a:t>
            </a:r>
            <a:endParaRPr lang="en-US" sz="1600" dirty="0"/>
          </a:p>
        </p:txBody>
      </p:sp>
      <p:pic>
        <p:nvPicPr>
          <p:cNvPr id="6" name="Marcador de contenido 5" descr="Imagen que contiene cielo&#10;&#10;Descripción generada automáticamente">
            <a:extLst>
              <a:ext uri="{FF2B5EF4-FFF2-40B4-BE49-F238E27FC236}">
                <a16:creationId xmlns:a16="http://schemas.microsoft.com/office/drawing/2014/main" id="{19C721FC-B4C0-4EC7-9801-53791E9D125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974641" y="2278073"/>
            <a:ext cx="2900503" cy="3314860"/>
          </a:xfrm>
        </p:spPr>
      </p:pic>
    </p:spTree>
    <p:extLst>
      <p:ext uri="{BB962C8B-B14F-4D97-AF65-F5344CB8AC3E}">
        <p14:creationId xmlns:p14="http://schemas.microsoft.com/office/powerpoint/2010/main" val="439146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8F138BB8-6F5B-4A17-AE5F-D453C30A122A}"/>
              </a:ext>
            </a:extLst>
          </p:cNvPr>
          <p:cNvSpPr>
            <a:spLocks noGrp="1"/>
          </p:cNvSpPr>
          <p:nvPr>
            <p:ph type="body" idx="1"/>
          </p:nvPr>
        </p:nvSpPr>
        <p:spPr>
          <a:xfrm>
            <a:off x="694001" y="4828891"/>
            <a:ext cx="9612971" cy="1143324"/>
          </a:xfrm>
        </p:spPr>
        <p:txBody>
          <a:bodyPr/>
          <a:lstStyle/>
          <a:p>
            <a:r>
              <a:rPr lang="es-MX" dirty="0"/>
              <a:t>Movimiento relativo de la Luna</a:t>
            </a:r>
            <a:endParaRPr lang="en-US" dirty="0"/>
          </a:p>
        </p:txBody>
      </p:sp>
      <p:pic>
        <p:nvPicPr>
          <p:cNvPr id="5" name="Imagen 4">
            <a:extLst>
              <a:ext uri="{FF2B5EF4-FFF2-40B4-BE49-F238E27FC236}">
                <a16:creationId xmlns:a16="http://schemas.microsoft.com/office/drawing/2014/main" id="{28BAE883-C8B2-477F-BA4E-C9093647C5D9}"/>
              </a:ext>
            </a:extLst>
          </p:cNvPr>
          <p:cNvPicPr>
            <a:picLocks noChangeAspect="1"/>
          </p:cNvPicPr>
          <p:nvPr/>
        </p:nvPicPr>
        <p:blipFill rotWithShape="1">
          <a:blip r:embed="rId2">
            <a:extLst>
              <a:ext uri="{28A0092B-C50C-407E-A947-70E740481C1C}">
                <a14:useLocalDpi xmlns:a14="http://schemas.microsoft.com/office/drawing/2010/main" val="0"/>
              </a:ext>
            </a:extLst>
          </a:blip>
          <a:srcRect b="12053"/>
          <a:stretch/>
        </p:blipFill>
        <p:spPr>
          <a:xfrm>
            <a:off x="1971354" y="1681923"/>
            <a:ext cx="8272566" cy="2910192"/>
          </a:xfrm>
          <a:prstGeom prst="rect">
            <a:avLst/>
          </a:prstGeom>
        </p:spPr>
      </p:pic>
    </p:spTree>
    <p:extLst>
      <p:ext uri="{BB962C8B-B14F-4D97-AF65-F5344CB8AC3E}">
        <p14:creationId xmlns:p14="http://schemas.microsoft.com/office/powerpoint/2010/main" val="830593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A6D355-1A4B-49EB-899B-6DB5912D333B}"/>
              </a:ext>
            </a:extLst>
          </p:cNvPr>
          <p:cNvSpPr>
            <a:spLocks noGrp="1"/>
          </p:cNvSpPr>
          <p:nvPr>
            <p:ph type="title"/>
          </p:nvPr>
        </p:nvSpPr>
        <p:spPr/>
        <p:txBody>
          <a:bodyPr/>
          <a:lstStyle/>
          <a:p>
            <a:r>
              <a:rPr lang="es-MX" dirty="0"/>
              <a:t>Movimiento relativo de la Luna</a:t>
            </a:r>
            <a:br>
              <a:rPr lang="en-US" dirty="0"/>
            </a:br>
            <a:endParaRPr lang="en-US" dirty="0"/>
          </a:p>
        </p:txBody>
      </p:sp>
      <p:sp>
        <p:nvSpPr>
          <p:cNvPr id="3" name="Marcador de contenido 2">
            <a:extLst>
              <a:ext uri="{FF2B5EF4-FFF2-40B4-BE49-F238E27FC236}">
                <a16:creationId xmlns:a16="http://schemas.microsoft.com/office/drawing/2014/main" id="{66D9FDB8-28F3-4C6F-A2AD-C604726BC8B4}"/>
              </a:ext>
            </a:extLst>
          </p:cNvPr>
          <p:cNvSpPr>
            <a:spLocks noGrp="1"/>
          </p:cNvSpPr>
          <p:nvPr>
            <p:ph idx="1"/>
          </p:nvPr>
        </p:nvSpPr>
        <p:spPr/>
        <p:txBody>
          <a:bodyPr>
            <a:normAutofit fontScale="92500" lnSpcReduction="10000"/>
          </a:bodyPr>
          <a:lstStyle/>
          <a:p>
            <a:r>
              <a:rPr lang="es-MX" dirty="0"/>
              <a:t>Nos interesa puesto que, la masa de la Tierra es mucho más grande que la de la Luna. Así, la trayectoria de la Luna es casi solamente determinada por la trayectoria de la Tierra. Sin embargo, la trayectoria lunar tiene muy poca influencia sobre la terrestre.</a:t>
            </a:r>
            <a:br>
              <a:rPr lang="es-MX" dirty="0"/>
            </a:br>
            <a:br>
              <a:rPr lang="es-MX" dirty="0"/>
            </a:br>
            <a:r>
              <a:rPr lang="es-MX" dirty="0"/>
              <a:t>Asumiremos lo siguiente:</a:t>
            </a:r>
          </a:p>
          <a:p>
            <a:r>
              <a:rPr lang="es-MX" dirty="0"/>
              <a:t>El Sol es el origen absoluto del sistema de coordenadas, el cual es estático.</a:t>
            </a:r>
          </a:p>
          <a:p>
            <a:r>
              <a:rPr lang="es-MX" dirty="0"/>
              <a:t>Las órbitas tanto de la Tierra como de la Luna son determinadas solamente por la posición del Sol y de la Tierra respectivamente.</a:t>
            </a:r>
          </a:p>
          <a:p>
            <a:r>
              <a:rPr lang="es-MX" dirty="0"/>
              <a:t>Caen en un mismo plano.</a:t>
            </a:r>
          </a:p>
          <a:p>
            <a:r>
              <a:rPr lang="es-MX" dirty="0"/>
              <a:t>La Tierra orbita el Sol al contrario de las manecillas del reloj y la Luna orbita a la Tierra en la misma dirección.</a:t>
            </a:r>
            <a:endParaRPr lang="en-US" dirty="0"/>
          </a:p>
        </p:txBody>
      </p:sp>
    </p:spTree>
    <p:extLst>
      <p:ext uri="{BB962C8B-B14F-4D97-AF65-F5344CB8AC3E}">
        <p14:creationId xmlns:p14="http://schemas.microsoft.com/office/powerpoint/2010/main" val="2708259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9A204626-2220-4678-A939-FD94EA7B53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FD55638-550E-45FB-B0CC-C825224C8A4F}"/>
              </a:ext>
            </a:extLst>
          </p:cNvPr>
          <p:cNvSpPr>
            <a:spLocks noGrp="1"/>
          </p:cNvSpPr>
          <p:nvPr>
            <p:ph type="title"/>
          </p:nvPr>
        </p:nvSpPr>
        <p:spPr>
          <a:xfrm>
            <a:off x="784743" y="685800"/>
            <a:ext cx="5958837" cy="1485900"/>
          </a:xfrm>
        </p:spPr>
        <p:txBody>
          <a:bodyPr vert="horz" lIns="91440" tIns="45720" rIns="91440" bIns="45720" rtlCol="0" anchor="t">
            <a:normAutofit/>
          </a:bodyPr>
          <a:lstStyle/>
          <a:p>
            <a:r>
              <a:rPr lang="en-US"/>
              <a:t>Un poco de física</a:t>
            </a:r>
            <a:endParaRPr lang="en-US"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21EFB01E-892C-473A-8F69-48005E45B022}"/>
                  </a:ext>
                </a:extLst>
              </p:cNvPr>
              <p:cNvSpPr>
                <a:spLocks noGrp="1"/>
              </p:cNvSpPr>
              <p:nvPr>
                <p:ph sz="half" idx="1"/>
              </p:nvPr>
            </p:nvSpPr>
            <p:spPr>
              <a:xfrm>
                <a:off x="784743" y="2286000"/>
                <a:ext cx="5958837" cy="3581400"/>
              </a:xfrm>
            </p:spPr>
            <p:txBody>
              <a:bodyPr vert="horz" lIns="91440" tIns="45720" rIns="91440" bIns="45720" rtlCol="0">
                <a:normAutofit/>
              </a:bodyPr>
              <a:lstStyle/>
              <a:p>
                <a:r>
                  <a:rPr lang="es-MX" dirty="0"/>
                  <a:t>La Luna se encuentra a distancia </a:t>
                </a:r>
                <a14:m>
                  <m:oMath xmlns:m="http://schemas.openxmlformats.org/officeDocument/2006/math">
                    <m:r>
                      <a:rPr lang="es-MX" b="0" i="1" smtClean="0">
                        <a:latin typeface="Cambria Math" panose="02040503050406030204" pitchFamily="18" charset="0"/>
                      </a:rPr>
                      <m:t>𝑟</m:t>
                    </m:r>
                  </m:oMath>
                </a14:m>
                <a:r>
                  <a:rPr lang="es-MX" dirty="0"/>
                  <a:t> de la Tierra.</a:t>
                </a:r>
              </a:p>
              <a:p>
                <a:r>
                  <a:rPr lang="es-MX" dirty="0"/>
                  <a:t>Se mueve con velocidad tangencial </a:t>
                </a:r>
                <a14:m>
                  <m:oMath xmlns:m="http://schemas.openxmlformats.org/officeDocument/2006/math">
                    <m:r>
                      <a:rPr lang="es-MX" b="0" i="1" smtClean="0">
                        <a:latin typeface="Cambria Math" panose="02040503050406030204" pitchFamily="18" charset="0"/>
                      </a:rPr>
                      <m:t>𝑣</m:t>
                    </m:r>
                    <m:r>
                      <a:rPr lang="es-MX" b="0" i="1" smtClean="0">
                        <a:latin typeface="Cambria Math" panose="02040503050406030204" pitchFamily="18" charset="0"/>
                      </a:rPr>
                      <m:t>(</m:t>
                    </m:r>
                    <m:r>
                      <a:rPr lang="es-MX" b="0" i="1" smtClean="0">
                        <a:latin typeface="Cambria Math" panose="02040503050406030204" pitchFamily="18" charset="0"/>
                      </a:rPr>
                      <m:t>𝑡</m:t>
                    </m:r>
                    <m:r>
                      <a:rPr lang="es-MX" b="0" i="1" smtClean="0">
                        <a:latin typeface="Cambria Math" panose="02040503050406030204" pitchFamily="18" charset="0"/>
                      </a:rPr>
                      <m:t>)</m:t>
                    </m:r>
                  </m:oMath>
                </a14:m>
                <a:r>
                  <a:rPr lang="es-MX" dirty="0"/>
                  <a:t>, donde </a:t>
                </a:r>
                <a14:m>
                  <m:oMath xmlns:m="http://schemas.openxmlformats.org/officeDocument/2006/math">
                    <m:r>
                      <a:rPr lang="es-MX" b="0" i="1" smtClean="0">
                        <a:latin typeface="Cambria Math" panose="02040503050406030204" pitchFamily="18" charset="0"/>
                      </a:rPr>
                      <m:t>𝑡</m:t>
                    </m:r>
                  </m:oMath>
                </a14:m>
                <a:r>
                  <a:rPr lang="es-MX" dirty="0"/>
                  <a:t> es el tiempo.</a:t>
                </a:r>
              </a:p>
              <a:p>
                <a:r>
                  <a:rPr lang="es-MX" dirty="0"/>
                  <a:t>La Luna se mueve con velocidad angular de: </a:t>
                </a:r>
                <a14:m>
                  <m:oMath xmlns:m="http://schemas.openxmlformats.org/officeDocument/2006/math">
                    <m:r>
                      <a:rPr lang="es-MX" b="0" i="1" smtClean="0">
                        <a:latin typeface="Cambria Math" panose="02040503050406030204" pitchFamily="18" charset="0"/>
                      </a:rPr>
                      <m:t>𝜔</m:t>
                    </m:r>
                    <m:d>
                      <m:dPr>
                        <m:ctrlPr>
                          <a:rPr lang="es-MX" b="0" i="1" smtClean="0">
                            <a:latin typeface="Cambria Math" panose="02040503050406030204" pitchFamily="18" charset="0"/>
                          </a:rPr>
                        </m:ctrlPr>
                      </m:dPr>
                      <m:e>
                        <m:r>
                          <a:rPr lang="es-MX" b="0" i="1" smtClean="0">
                            <a:latin typeface="Cambria Math" panose="02040503050406030204" pitchFamily="18" charset="0"/>
                          </a:rPr>
                          <m:t>𝑡</m:t>
                        </m:r>
                      </m:e>
                    </m:d>
                    <m:r>
                      <a:rPr lang="es-MX" b="0" i="1" smtClean="0">
                        <a:latin typeface="Cambria Math" panose="02040503050406030204" pitchFamily="18" charset="0"/>
                      </a:rPr>
                      <m:t>=</m:t>
                    </m:r>
                    <m:f>
                      <m:fPr>
                        <m:ctrlPr>
                          <a:rPr lang="es-MX" b="0" i="1" smtClean="0">
                            <a:latin typeface="Cambria Math" panose="02040503050406030204" pitchFamily="18" charset="0"/>
                          </a:rPr>
                        </m:ctrlPr>
                      </m:fPr>
                      <m:num>
                        <m:r>
                          <a:rPr lang="es-MX" i="1">
                            <a:latin typeface="Cambria Math" panose="02040503050406030204" pitchFamily="18" charset="0"/>
                          </a:rPr>
                          <m:t>𝑣</m:t>
                        </m:r>
                        <m:r>
                          <a:rPr lang="es-MX" i="1">
                            <a:latin typeface="Cambria Math" panose="02040503050406030204" pitchFamily="18" charset="0"/>
                          </a:rPr>
                          <m:t>(</m:t>
                        </m:r>
                        <m:r>
                          <a:rPr lang="es-MX" i="1">
                            <a:latin typeface="Cambria Math" panose="02040503050406030204" pitchFamily="18" charset="0"/>
                          </a:rPr>
                          <m:t>𝑡</m:t>
                        </m:r>
                        <m:r>
                          <a:rPr lang="es-MX" i="1">
                            <a:latin typeface="Cambria Math" panose="02040503050406030204" pitchFamily="18" charset="0"/>
                          </a:rPr>
                          <m:t>)</m:t>
                        </m:r>
                      </m:num>
                      <m:den>
                        <m:r>
                          <a:rPr lang="es-MX" b="0" i="1" smtClean="0">
                            <a:latin typeface="Cambria Math" panose="02040503050406030204" pitchFamily="18" charset="0"/>
                          </a:rPr>
                          <m:t>𝑟</m:t>
                        </m:r>
                      </m:den>
                    </m:f>
                    <m:r>
                      <a:rPr lang="es-MX" b="0" i="0" smtClean="0">
                        <a:latin typeface="Cambria Math" panose="02040503050406030204" pitchFamily="18" charset="0"/>
                      </a:rPr>
                      <m:t>.</m:t>
                    </m:r>
                  </m:oMath>
                </a14:m>
                <a:endParaRPr lang="es-MX" b="0" dirty="0"/>
              </a:p>
              <a:p>
                <a:r>
                  <a:rPr lang="es-MX" dirty="0"/>
                  <a:t>Velocidad angular: cantidad de radianes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𝑠</m:t>
                        </m:r>
                      </m:e>
                      <m:sub>
                        <m:r>
                          <a:rPr lang="es-MX" b="0" i="1" smtClean="0">
                            <a:latin typeface="Cambria Math" panose="02040503050406030204" pitchFamily="18" charset="0"/>
                          </a:rPr>
                          <m:t>0</m:t>
                        </m:r>
                      </m:sub>
                    </m:sSub>
                  </m:oMath>
                </a14:m>
                <a:r>
                  <a:rPr lang="es-MX" dirty="0"/>
                  <a:t>) por segundo.</a:t>
                </a:r>
              </a:p>
              <a:p>
                <a:r>
                  <a:rPr lang="es-MX" dirty="0"/>
                  <a:t>Al tiempo </a:t>
                </a:r>
                <a14:m>
                  <m:oMath xmlns:m="http://schemas.openxmlformats.org/officeDocument/2006/math">
                    <m:r>
                      <a:rPr lang="es-MX" b="0" i="1" smtClean="0">
                        <a:latin typeface="Cambria Math" panose="02040503050406030204" pitchFamily="18" charset="0"/>
                      </a:rPr>
                      <m:t>𝑡</m:t>
                    </m:r>
                  </m:oMath>
                </a14:m>
                <a:r>
                  <a:rPr lang="es-MX" dirty="0"/>
                  <a:t>, la Luna estará en la posición: </a:t>
                </a:r>
                <a14:m>
                  <m:oMath xmlns:m="http://schemas.openxmlformats.org/officeDocument/2006/math">
                    <m:d>
                      <m:dPr>
                        <m:ctrlPr>
                          <a:rPr lang="es-MX" b="0" i="1" smtClean="0">
                            <a:latin typeface="Cambria Math" panose="02040503050406030204" pitchFamily="18" charset="0"/>
                          </a:rPr>
                        </m:ctrlPr>
                      </m:dPr>
                      <m:e>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cos</m:t>
                            </m:r>
                          </m:fName>
                          <m:e>
                            <m:d>
                              <m:dPr>
                                <m:ctrlPr>
                                  <a:rPr lang="es-MX" b="0" i="1" smtClean="0">
                                    <a:latin typeface="Cambria Math" panose="02040503050406030204" pitchFamily="18" charset="0"/>
                                  </a:rPr>
                                </m:ctrlPr>
                              </m:dPr>
                              <m:e>
                                <m:r>
                                  <a:rPr lang="es-MX" b="0" i="1" smtClean="0">
                                    <a:latin typeface="Cambria Math" panose="02040503050406030204" pitchFamily="18" charset="0"/>
                                  </a:rPr>
                                  <m:t>𝜔</m:t>
                                </m:r>
                                <m:r>
                                  <a:rPr lang="es-MX" b="0" i="1" smtClean="0">
                                    <a:latin typeface="Cambria Math" panose="02040503050406030204" pitchFamily="18" charset="0"/>
                                  </a:rPr>
                                  <m:t>𝑡</m:t>
                                </m:r>
                              </m:e>
                            </m:d>
                          </m:e>
                        </m:func>
                        <m:r>
                          <a:rPr lang="es-MX" b="0" i="1" smtClean="0">
                            <a:latin typeface="Cambria Math" panose="02040503050406030204" pitchFamily="18" charset="0"/>
                          </a:rPr>
                          <m:t>,</m:t>
                        </m:r>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sin</m:t>
                            </m:r>
                          </m:fName>
                          <m:e>
                            <m:d>
                              <m:dPr>
                                <m:ctrlPr>
                                  <a:rPr lang="es-MX" b="0" i="1" smtClean="0">
                                    <a:latin typeface="Cambria Math" panose="02040503050406030204" pitchFamily="18" charset="0"/>
                                  </a:rPr>
                                </m:ctrlPr>
                              </m:dPr>
                              <m:e>
                                <m:r>
                                  <a:rPr lang="es-MX" b="0" i="1" smtClean="0">
                                    <a:latin typeface="Cambria Math" panose="02040503050406030204" pitchFamily="18" charset="0"/>
                                  </a:rPr>
                                  <m:t>𝜔</m:t>
                                </m:r>
                                <m:r>
                                  <a:rPr lang="es-MX" b="0" i="1" smtClean="0">
                                    <a:latin typeface="Cambria Math" panose="02040503050406030204" pitchFamily="18" charset="0"/>
                                  </a:rPr>
                                  <m:t>𝑡</m:t>
                                </m:r>
                              </m:e>
                            </m:d>
                          </m:e>
                        </m:func>
                      </m:e>
                    </m:d>
                  </m:oMath>
                </a14:m>
                <a:r>
                  <a:rPr lang="es-MX" dirty="0"/>
                  <a:t>, respecto a la Tierra. </a:t>
                </a:r>
              </a:p>
            </p:txBody>
          </p:sp>
        </mc:Choice>
        <mc:Fallback xmlns="">
          <p:sp>
            <p:nvSpPr>
              <p:cNvPr id="3" name="Marcador de contenido 2">
                <a:extLst>
                  <a:ext uri="{FF2B5EF4-FFF2-40B4-BE49-F238E27FC236}">
                    <a16:creationId xmlns:a16="http://schemas.microsoft.com/office/drawing/2014/main" id="{21EFB01E-892C-473A-8F69-48005E45B022}"/>
                  </a:ext>
                </a:extLst>
              </p:cNvPr>
              <p:cNvSpPr>
                <a:spLocks noGrp="1" noRot="1" noChangeAspect="1" noMove="1" noResize="1" noEditPoints="1" noAdjustHandles="1" noChangeArrowheads="1" noChangeShapeType="1" noTextEdit="1"/>
              </p:cNvSpPr>
              <p:nvPr>
                <p:ph sz="half" idx="1"/>
              </p:nvPr>
            </p:nvSpPr>
            <p:spPr>
              <a:xfrm>
                <a:off x="784743" y="2286000"/>
                <a:ext cx="5958837" cy="3581400"/>
              </a:xfrm>
              <a:blipFill>
                <a:blip r:embed="rId2"/>
                <a:stretch>
                  <a:fillRect l="-921" t="-1361"/>
                </a:stretch>
              </a:blipFill>
            </p:spPr>
            <p:txBody>
              <a:bodyPr/>
              <a:lstStyle/>
              <a:p>
                <a:r>
                  <a:rPr lang="en-US">
                    <a:noFill/>
                  </a:rPr>
                  <a:t> </a:t>
                </a:r>
              </a:p>
            </p:txBody>
          </p:sp>
        </mc:Fallback>
      </mc:AlternateContent>
      <p:sp>
        <p:nvSpPr>
          <p:cNvPr id="15" name="Rectangle 14">
            <a:extLst>
              <a:ext uri="{FF2B5EF4-FFF2-40B4-BE49-F238E27FC236}">
                <a16:creationId xmlns:a16="http://schemas.microsoft.com/office/drawing/2014/main" id="{EB97D8A6-1C5A-42B6-AE78-F3D0F9BDF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Marcador de contenido 5">
            <a:extLst>
              <a:ext uri="{FF2B5EF4-FFF2-40B4-BE49-F238E27FC236}">
                <a16:creationId xmlns:a16="http://schemas.microsoft.com/office/drawing/2014/main" id="{3187AAB0-3ADC-4A67-8621-CEF19DB72FE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52340" y="1879432"/>
            <a:ext cx="3299579" cy="3098384"/>
          </a:xfrm>
          <a:prstGeom prst="rect">
            <a:avLst/>
          </a:prstGeom>
        </p:spPr>
      </p:pic>
    </p:spTree>
    <p:extLst>
      <p:ext uri="{BB962C8B-B14F-4D97-AF65-F5344CB8AC3E}">
        <p14:creationId xmlns:p14="http://schemas.microsoft.com/office/powerpoint/2010/main" val="2264446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9A204626-2220-4678-A939-FD94EA7B53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3020102020204"/>
              <a:ea typeface="+mn-ea"/>
              <a:cs typeface="+mn-cs"/>
            </a:endParaRPr>
          </a:p>
        </p:txBody>
      </p:sp>
      <p:sp>
        <p:nvSpPr>
          <p:cNvPr id="2" name="Título 1">
            <a:extLst>
              <a:ext uri="{FF2B5EF4-FFF2-40B4-BE49-F238E27FC236}">
                <a16:creationId xmlns:a16="http://schemas.microsoft.com/office/drawing/2014/main" id="{4FD55638-550E-45FB-B0CC-C825224C8A4F}"/>
              </a:ext>
            </a:extLst>
          </p:cNvPr>
          <p:cNvSpPr>
            <a:spLocks noGrp="1"/>
          </p:cNvSpPr>
          <p:nvPr>
            <p:ph type="title"/>
          </p:nvPr>
        </p:nvSpPr>
        <p:spPr>
          <a:xfrm>
            <a:off x="784743" y="685800"/>
            <a:ext cx="5958837" cy="1485900"/>
          </a:xfrm>
        </p:spPr>
        <p:txBody>
          <a:bodyPr vert="horz" lIns="91440" tIns="45720" rIns="91440" bIns="45720" rtlCol="0" anchor="t">
            <a:normAutofit/>
          </a:bodyPr>
          <a:lstStyle/>
          <a:p>
            <a:r>
              <a:rPr lang="en-US"/>
              <a:t>Un poco de física</a:t>
            </a:r>
            <a:endParaRPr lang="en-US"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21EFB01E-892C-473A-8F69-48005E45B022}"/>
                  </a:ext>
                </a:extLst>
              </p:cNvPr>
              <p:cNvSpPr>
                <a:spLocks noGrp="1"/>
              </p:cNvSpPr>
              <p:nvPr>
                <p:ph sz="half" idx="1"/>
              </p:nvPr>
            </p:nvSpPr>
            <p:spPr>
              <a:xfrm>
                <a:off x="784743" y="2286000"/>
                <a:ext cx="5958837" cy="3581400"/>
              </a:xfrm>
            </p:spPr>
            <p:txBody>
              <a:bodyPr vert="horz" lIns="91440" tIns="45720" rIns="91440" bIns="45720" rtlCol="0">
                <a:normAutofit/>
              </a:bodyPr>
              <a:lstStyle/>
              <a:p>
                <a:r>
                  <a:rPr lang="es-MX" dirty="0"/>
                  <a:t>La Tierra también está en movimiento, pero respecto al Sol.</a:t>
                </a:r>
              </a:p>
              <a:p>
                <a:r>
                  <a:rPr lang="es-MX" dirty="0"/>
                  <a:t>La Tierra se mueve a velocidad angular </a:t>
                </a:r>
                <a14:m>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1</m:t>
                        </m:r>
                      </m:sub>
                    </m:sSub>
                  </m:oMath>
                </a14:m>
                <a:r>
                  <a:rPr lang="es-MX" dirty="0"/>
                  <a:t> respecto al Sol.</a:t>
                </a:r>
              </a:p>
              <a:p>
                <a:r>
                  <a:rPr lang="es-MX" dirty="0"/>
                  <a:t>La Luna se mueve a velocidad angular </a:t>
                </a:r>
                <a14:m>
                  <m:oMath xmlns:m="http://schemas.openxmlformats.org/officeDocument/2006/math">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2</m:t>
                        </m:r>
                      </m:sub>
                    </m:sSub>
                  </m:oMath>
                </a14:m>
                <a:r>
                  <a:rPr lang="es-MX" dirty="0"/>
                  <a:t> respecto a la Tierra.</a:t>
                </a:r>
              </a:p>
              <a:p>
                <a:r>
                  <a:rPr lang="es-MX" dirty="0"/>
                  <a:t>La posición de la Luna está determinada por:</a:t>
                </a:r>
                <a:br>
                  <a:rPr lang="es-MX" dirty="0"/>
                </a:br>
                <a14:m>
                  <m:oMath xmlns:m="http://schemas.openxmlformats.org/officeDocument/2006/math">
                    <m:d>
                      <m:dPr>
                        <m:ctrlPr>
                          <a:rPr lang="es-MX" i="1">
                            <a:latin typeface="Cambria Math" panose="02040503050406030204" pitchFamily="18" charset="0"/>
                          </a:rPr>
                        </m:ctrlPr>
                      </m:dPr>
                      <m:e>
                        <m:func>
                          <m:funcPr>
                            <m:ctrlPr>
                              <a:rPr lang="es-MX" i="1">
                                <a:latin typeface="Cambria Math" panose="02040503050406030204" pitchFamily="18" charset="0"/>
                              </a:rPr>
                            </m:ctrlPr>
                          </m:funcPr>
                          <m:fName>
                            <m:r>
                              <m:rPr>
                                <m:sty m:val="p"/>
                              </m:rPr>
                              <a:rPr lang="es-MX">
                                <a:latin typeface="Cambria Math" panose="02040503050406030204" pitchFamily="18" charset="0"/>
                              </a:rPr>
                              <m:t>cos</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1</m:t>
                                    </m:r>
                                  </m:sub>
                                </m:sSub>
                                <m:r>
                                  <a:rPr lang="es-MX" i="1">
                                    <a:latin typeface="Cambria Math" panose="02040503050406030204" pitchFamily="18" charset="0"/>
                                  </a:rPr>
                                  <m:t>𝑡</m:t>
                                </m:r>
                              </m:e>
                            </m:d>
                          </m:e>
                        </m:func>
                        <m:r>
                          <a:rPr lang="es-MX" i="1">
                            <a:latin typeface="Cambria Math" panose="02040503050406030204" pitchFamily="18" charset="0"/>
                          </a:rPr>
                          <m:t>,</m:t>
                        </m:r>
                        <m:func>
                          <m:funcPr>
                            <m:ctrlPr>
                              <a:rPr lang="es-MX" i="1">
                                <a:latin typeface="Cambria Math" panose="02040503050406030204" pitchFamily="18" charset="0"/>
                              </a:rPr>
                            </m:ctrlPr>
                          </m:funcPr>
                          <m:fName>
                            <m:r>
                              <m:rPr>
                                <m:sty m:val="p"/>
                              </m:rPr>
                              <a:rPr lang="es-MX">
                                <a:latin typeface="Cambria Math" panose="02040503050406030204" pitchFamily="18" charset="0"/>
                              </a:rPr>
                              <m:t>sin</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1</m:t>
                                    </m:r>
                                  </m:sub>
                                </m:sSub>
                                <m:r>
                                  <a:rPr lang="es-MX" i="1">
                                    <a:latin typeface="Cambria Math" panose="02040503050406030204" pitchFamily="18" charset="0"/>
                                  </a:rPr>
                                  <m:t>𝑡</m:t>
                                </m:r>
                              </m:e>
                            </m:d>
                          </m:e>
                        </m:func>
                      </m:e>
                    </m:d>
                    <m:r>
                      <a:rPr lang="es-MX" b="0" i="0" smtClean="0">
                        <a:latin typeface="Cambria Math" panose="02040503050406030204" pitchFamily="18" charset="0"/>
                      </a:rPr>
                      <m:t>+</m:t>
                    </m:r>
                    <m:d>
                      <m:dPr>
                        <m:ctrlPr>
                          <a:rPr lang="es-MX" i="1">
                            <a:latin typeface="Cambria Math" panose="02040503050406030204" pitchFamily="18" charset="0"/>
                          </a:rPr>
                        </m:ctrlPr>
                      </m:dPr>
                      <m:e>
                        <m:func>
                          <m:funcPr>
                            <m:ctrlPr>
                              <a:rPr lang="es-MX" i="1">
                                <a:latin typeface="Cambria Math" panose="02040503050406030204" pitchFamily="18" charset="0"/>
                              </a:rPr>
                            </m:ctrlPr>
                          </m:funcPr>
                          <m:fName>
                            <m:r>
                              <m:rPr>
                                <m:sty m:val="p"/>
                              </m:rPr>
                              <a:rPr lang="es-MX">
                                <a:latin typeface="Cambria Math" panose="02040503050406030204" pitchFamily="18" charset="0"/>
                              </a:rPr>
                              <m:t>cos</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2</m:t>
                                    </m:r>
                                  </m:sub>
                                </m:sSub>
                                <m:r>
                                  <a:rPr lang="es-MX" i="1">
                                    <a:latin typeface="Cambria Math" panose="02040503050406030204" pitchFamily="18" charset="0"/>
                                  </a:rPr>
                                  <m:t>𝑡</m:t>
                                </m:r>
                              </m:e>
                            </m:d>
                          </m:e>
                        </m:func>
                        <m:r>
                          <a:rPr lang="es-MX" b="0" i="1" smtClean="0">
                            <a:latin typeface="Cambria Math" panose="02040503050406030204" pitchFamily="18" charset="0"/>
                          </a:rPr>
                          <m:t>,</m:t>
                        </m:r>
                        <m:r>
                          <a:rPr lang="es-MX" i="1" smtClean="0">
                            <a:latin typeface="Cambria Math" panose="02040503050406030204" pitchFamily="18" charset="0"/>
                          </a:rPr>
                          <m:t> </m:t>
                        </m:r>
                        <m:func>
                          <m:funcPr>
                            <m:ctrlPr>
                              <a:rPr lang="es-MX" i="1">
                                <a:latin typeface="Cambria Math" panose="02040503050406030204" pitchFamily="18" charset="0"/>
                              </a:rPr>
                            </m:ctrlPr>
                          </m:funcPr>
                          <m:fName>
                            <m:r>
                              <m:rPr>
                                <m:sty m:val="p"/>
                              </m:rPr>
                              <a:rPr lang="es-MX">
                                <a:latin typeface="Cambria Math" panose="02040503050406030204" pitchFamily="18" charset="0"/>
                              </a:rPr>
                              <m:t>sin</m:t>
                            </m:r>
                          </m:fName>
                          <m:e>
                            <m:d>
                              <m:dPr>
                                <m:ctrlPr>
                                  <a:rPr lang="es-MX" i="1">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2</m:t>
                                    </m:r>
                                  </m:sub>
                                </m:sSub>
                                <m:r>
                                  <a:rPr lang="es-MX" i="1">
                                    <a:latin typeface="Cambria Math" panose="02040503050406030204" pitchFamily="18" charset="0"/>
                                  </a:rPr>
                                  <m:t>𝑡</m:t>
                                </m:r>
                              </m:e>
                            </m:d>
                          </m:e>
                        </m:func>
                      </m:e>
                    </m:d>
                    <m:r>
                      <a:rPr lang="es-MX" b="0" i="1" smtClean="0">
                        <a:latin typeface="Cambria Math" panose="02040503050406030204" pitchFamily="18" charset="0"/>
                      </a:rPr>
                      <m:t>=</m:t>
                    </m:r>
                  </m:oMath>
                </a14:m>
                <a:br>
                  <a:rPr lang="es-MX" i="1" dirty="0">
                    <a:latin typeface="Cambria Math" panose="02040503050406030204" pitchFamily="18" charset="0"/>
                  </a:rPr>
                </a:br>
                <a14:m>
                  <m:oMath xmlns:m="http://schemas.openxmlformats.org/officeDocument/2006/math">
                    <m:d>
                      <m:dPr>
                        <m:ctrlPr>
                          <a:rPr lang="es-MX" b="0" i="1" smtClean="0">
                            <a:latin typeface="Cambria Math" panose="02040503050406030204" pitchFamily="18" charset="0"/>
                          </a:rPr>
                        </m:ctrlPr>
                      </m:dPr>
                      <m:e>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cos</m:t>
                            </m:r>
                          </m:fName>
                          <m:e>
                            <m:d>
                              <m:dPr>
                                <m:ctrlPr>
                                  <a:rPr lang="es-MX" b="0" i="1" smtClean="0">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1</m:t>
                                    </m:r>
                                  </m:sub>
                                </m:sSub>
                                <m:r>
                                  <a:rPr lang="es-MX" b="0" i="1" smtClean="0">
                                    <a:latin typeface="Cambria Math" panose="02040503050406030204" pitchFamily="18" charset="0"/>
                                  </a:rPr>
                                  <m:t>𝑡</m:t>
                                </m:r>
                              </m:e>
                            </m:d>
                          </m:e>
                        </m:func>
                        <m:r>
                          <a:rPr lang="es-MX" b="0" i="1" smtClean="0">
                            <a:latin typeface="Cambria Math" panose="02040503050406030204" pitchFamily="18" charset="0"/>
                          </a:rPr>
                          <m:t>+</m:t>
                        </m:r>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cos</m:t>
                            </m:r>
                          </m:fName>
                          <m:e>
                            <m:d>
                              <m:dPr>
                                <m:ctrlPr>
                                  <a:rPr lang="es-MX" b="0" i="1" smtClean="0">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2</m:t>
                                    </m:r>
                                  </m:sub>
                                </m:sSub>
                                <m:r>
                                  <a:rPr lang="es-MX" b="0" i="1" smtClean="0">
                                    <a:latin typeface="Cambria Math" panose="02040503050406030204" pitchFamily="18" charset="0"/>
                                  </a:rPr>
                                  <m:t>𝑡</m:t>
                                </m:r>
                              </m:e>
                            </m:d>
                          </m:e>
                        </m:func>
                        <m:r>
                          <a:rPr lang="es-MX" b="0" i="1" smtClean="0">
                            <a:latin typeface="Cambria Math" panose="02040503050406030204" pitchFamily="18" charset="0"/>
                          </a:rPr>
                          <m:t>,</m:t>
                        </m:r>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sin</m:t>
                            </m:r>
                          </m:fName>
                          <m:e>
                            <m:d>
                              <m:dPr>
                                <m:ctrlPr>
                                  <a:rPr lang="es-MX" b="0" i="1" smtClean="0">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1</m:t>
                                    </m:r>
                                  </m:sub>
                                </m:sSub>
                                <m:r>
                                  <a:rPr lang="es-MX" b="0" i="1" smtClean="0">
                                    <a:latin typeface="Cambria Math" panose="02040503050406030204" pitchFamily="18" charset="0"/>
                                  </a:rPr>
                                  <m:t>𝑡</m:t>
                                </m:r>
                              </m:e>
                            </m:d>
                          </m:e>
                        </m:func>
                        <m:r>
                          <a:rPr lang="es-MX" b="0" i="1" smtClean="0">
                            <a:latin typeface="Cambria Math" panose="02040503050406030204" pitchFamily="18" charset="0"/>
                          </a:rPr>
                          <m:t>+</m:t>
                        </m:r>
                        <m:func>
                          <m:funcPr>
                            <m:ctrlPr>
                              <a:rPr lang="es-MX" b="0" i="1" smtClean="0">
                                <a:latin typeface="Cambria Math" panose="02040503050406030204" pitchFamily="18" charset="0"/>
                              </a:rPr>
                            </m:ctrlPr>
                          </m:funcPr>
                          <m:fName>
                            <m:r>
                              <m:rPr>
                                <m:sty m:val="p"/>
                              </m:rPr>
                              <a:rPr lang="es-MX" b="0" i="0" smtClean="0">
                                <a:latin typeface="Cambria Math" panose="02040503050406030204" pitchFamily="18" charset="0"/>
                              </a:rPr>
                              <m:t>sin</m:t>
                            </m:r>
                          </m:fName>
                          <m:e>
                            <m:d>
                              <m:dPr>
                                <m:ctrlPr>
                                  <a:rPr lang="es-MX" b="0" i="1" smtClean="0">
                                    <a:latin typeface="Cambria Math" panose="02040503050406030204" pitchFamily="18" charset="0"/>
                                  </a:rPr>
                                </m:ctrlPr>
                              </m:dPr>
                              <m:e>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2</m:t>
                                    </m:r>
                                  </m:sub>
                                </m:sSub>
                                <m:r>
                                  <a:rPr lang="es-MX" b="0" i="1" smtClean="0">
                                    <a:latin typeface="Cambria Math" panose="02040503050406030204" pitchFamily="18" charset="0"/>
                                  </a:rPr>
                                  <m:t>𝑡</m:t>
                                </m:r>
                              </m:e>
                            </m:d>
                          </m:e>
                        </m:func>
                      </m:e>
                    </m:d>
                  </m:oMath>
                </a14:m>
                <a:r>
                  <a:rPr lang="es-MX" dirty="0"/>
                  <a:t>.</a:t>
                </a:r>
              </a:p>
            </p:txBody>
          </p:sp>
        </mc:Choice>
        <mc:Fallback xmlns="">
          <p:sp>
            <p:nvSpPr>
              <p:cNvPr id="3" name="Marcador de contenido 2">
                <a:extLst>
                  <a:ext uri="{FF2B5EF4-FFF2-40B4-BE49-F238E27FC236}">
                    <a16:creationId xmlns:a16="http://schemas.microsoft.com/office/drawing/2014/main" id="{21EFB01E-892C-473A-8F69-48005E45B022}"/>
                  </a:ext>
                </a:extLst>
              </p:cNvPr>
              <p:cNvSpPr>
                <a:spLocks noGrp="1" noRot="1" noChangeAspect="1" noMove="1" noResize="1" noEditPoints="1" noAdjustHandles="1" noChangeArrowheads="1" noChangeShapeType="1" noTextEdit="1"/>
              </p:cNvSpPr>
              <p:nvPr>
                <p:ph sz="half" idx="1"/>
              </p:nvPr>
            </p:nvSpPr>
            <p:spPr>
              <a:xfrm>
                <a:off x="784743" y="2286000"/>
                <a:ext cx="5958837" cy="3581400"/>
              </a:xfrm>
              <a:blipFill>
                <a:blip r:embed="rId2"/>
                <a:stretch>
                  <a:fillRect l="-921" t="-1361"/>
                </a:stretch>
              </a:blipFill>
            </p:spPr>
            <p:txBody>
              <a:bodyPr/>
              <a:lstStyle/>
              <a:p>
                <a:r>
                  <a:rPr lang="en-US">
                    <a:noFill/>
                  </a:rPr>
                  <a:t> </a:t>
                </a:r>
              </a:p>
            </p:txBody>
          </p:sp>
        </mc:Fallback>
      </mc:AlternateContent>
      <p:sp>
        <p:nvSpPr>
          <p:cNvPr id="15" name="Rectangle 14">
            <a:extLst>
              <a:ext uri="{FF2B5EF4-FFF2-40B4-BE49-F238E27FC236}">
                <a16:creationId xmlns:a16="http://schemas.microsoft.com/office/drawing/2014/main" id="{EB97D8A6-1C5A-42B6-AE78-F3D0F9BDF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Marcador de contenido 5">
            <a:extLst>
              <a:ext uri="{FF2B5EF4-FFF2-40B4-BE49-F238E27FC236}">
                <a16:creationId xmlns:a16="http://schemas.microsoft.com/office/drawing/2014/main" id="{3187AAB0-3ADC-4A67-8621-CEF19DB72FE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52340" y="1879432"/>
            <a:ext cx="3299579" cy="3098384"/>
          </a:xfrm>
          <a:prstGeom prst="rect">
            <a:avLst/>
          </a:prstGeom>
        </p:spPr>
      </p:pic>
    </p:spTree>
    <p:extLst>
      <p:ext uri="{BB962C8B-B14F-4D97-AF65-F5344CB8AC3E}">
        <p14:creationId xmlns:p14="http://schemas.microsoft.com/office/powerpoint/2010/main" val="4269148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B9716C-B966-49E4-BF91-E1ADE522118B}"/>
              </a:ext>
            </a:extLst>
          </p:cNvPr>
          <p:cNvSpPr>
            <a:spLocks noGrp="1"/>
          </p:cNvSpPr>
          <p:nvPr>
            <p:ph type="title"/>
          </p:nvPr>
        </p:nvSpPr>
        <p:spPr>
          <a:xfrm>
            <a:off x="843379" y="2677398"/>
            <a:ext cx="9419208" cy="2880024"/>
          </a:xfrm>
        </p:spPr>
        <p:txBody>
          <a:bodyPr>
            <a:normAutofit/>
          </a:bodyPr>
          <a:lstStyle/>
          <a:p>
            <a:r>
              <a:rPr lang="es-MX" sz="6000" dirty="0"/>
              <a:t>Simulemos trayectorias posibles de la Luna…</a:t>
            </a:r>
            <a:br>
              <a:rPr lang="es-MX" sz="6000" dirty="0"/>
            </a:br>
            <a:endParaRPr lang="es-MX" sz="6000" dirty="0"/>
          </a:p>
        </p:txBody>
      </p:sp>
    </p:spTree>
    <p:extLst>
      <p:ext uri="{BB962C8B-B14F-4D97-AF65-F5344CB8AC3E}">
        <p14:creationId xmlns:p14="http://schemas.microsoft.com/office/powerpoint/2010/main" val="571548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49914B-2142-4EF0-972A-3B622901C804}"/>
              </a:ext>
            </a:extLst>
          </p:cNvPr>
          <p:cNvSpPr>
            <a:spLocks noGrp="1"/>
          </p:cNvSpPr>
          <p:nvPr>
            <p:ph type="title"/>
          </p:nvPr>
        </p:nvSpPr>
        <p:spPr/>
        <p:txBody>
          <a:bodyPr/>
          <a:lstStyle/>
          <a:p>
            <a:r>
              <a:rPr lang="es-MX" dirty="0"/>
              <a:t>Simulación</a:t>
            </a:r>
          </a:p>
        </p:txBody>
      </p:sp>
      <mc:AlternateContent xmlns:mc="http://schemas.openxmlformats.org/markup-compatibility/2006" xmlns:a14="http://schemas.microsoft.com/office/drawing/2010/main">
        <mc:Choice Requires="a14">
          <p:sp>
            <p:nvSpPr>
              <p:cNvPr id="3" name="Marcador de texto 2">
                <a:extLst>
                  <a:ext uri="{FF2B5EF4-FFF2-40B4-BE49-F238E27FC236}">
                    <a16:creationId xmlns:a16="http://schemas.microsoft.com/office/drawing/2014/main" id="{9D8D9F01-5350-4447-BC17-A141D03C5F4B}"/>
                  </a:ext>
                </a:extLst>
              </p:cNvPr>
              <p:cNvSpPr>
                <a:spLocks noGrp="1"/>
              </p:cNvSpPr>
              <p:nvPr>
                <p:ph type="body" idx="1"/>
              </p:nvPr>
            </p:nvSpPr>
            <p:spPr>
              <a:xfrm>
                <a:off x="590365" y="1959124"/>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b="0" i="1" smtClean="0">
                              <a:latin typeface="Cambria Math" panose="02040503050406030204" pitchFamily="18" charset="0"/>
                            </a:rPr>
                          </m:ctrlPr>
                        </m:sSubPr>
                        <m:e>
                          <m:r>
                            <a:rPr lang="es-MX" b="0" i="1" smtClean="0">
                              <a:latin typeface="Cambria Math" panose="02040503050406030204" pitchFamily="18" charset="0"/>
                            </a:rPr>
                            <m:t>𝜔</m:t>
                          </m:r>
                        </m:e>
                        <m:sub>
                          <m:r>
                            <a:rPr lang="es-MX" b="0" i="1" smtClean="0">
                              <a:latin typeface="Cambria Math" panose="02040503050406030204" pitchFamily="18" charset="0"/>
                            </a:rPr>
                            <m:t>𝐿</m:t>
                          </m:r>
                        </m:sub>
                      </m:sSub>
                      <m:r>
                        <a:rPr lang="es-MX" b="0" i="1" smtClean="0">
                          <a:latin typeface="Cambria Math" panose="02040503050406030204" pitchFamily="18" charset="0"/>
                        </a:rPr>
                        <m:t>=0.5</m:t>
                      </m:r>
                      <m:sSub>
                        <m:sSubPr>
                          <m:ctrlPr>
                            <a:rPr lang="es-MX" b="0" i="1" smtClean="0">
                              <a:latin typeface="Cambria Math" panose="02040503050406030204" pitchFamily="18" charset="0"/>
                            </a:rPr>
                          </m:ctrlPr>
                        </m:sSubPr>
                        <m:e>
                          <m:r>
                            <a:rPr lang="es-MX" i="1">
                              <a:latin typeface="Cambria Math" panose="02040503050406030204" pitchFamily="18" charset="0"/>
                            </a:rPr>
                            <m:t>𝜔</m:t>
                          </m:r>
                        </m:e>
                        <m:sub>
                          <m:r>
                            <a:rPr lang="es-MX" b="0" i="1" smtClean="0">
                              <a:latin typeface="Cambria Math" panose="02040503050406030204" pitchFamily="18" charset="0"/>
                            </a:rPr>
                            <m:t>𝑇</m:t>
                          </m:r>
                        </m:sub>
                      </m:sSub>
                    </m:oMath>
                  </m:oMathPara>
                </a14:m>
                <a:endParaRPr lang="es-MX" dirty="0"/>
              </a:p>
            </p:txBody>
          </p:sp>
        </mc:Choice>
        <mc:Fallback xmlns="">
          <p:sp>
            <p:nvSpPr>
              <p:cNvPr id="3" name="Marcador de texto 2">
                <a:extLst>
                  <a:ext uri="{FF2B5EF4-FFF2-40B4-BE49-F238E27FC236}">
                    <a16:creationId xmlns:a16="http://schemas.microsoft.com/office/drawing/2014/main" id="{9D8D9F01-5350-4447-BC17-A141D03C5F4B}"/>
                  </a:ext>
                </a:extLst>
              </p:cNvPr>
              <p:cNvSpPr>
                <a:spLocks noGrp="1" noRot="1" noChangeAspect="1" noMove="1" noResize="1" noEditPoints="1" noAdjustHandles="1" noChangeArrowheads="1" noChangeShapeType="1" noTextEdit="1"/>
              </p:cNvSpPr>
              <p:nvPr>
                <p:ph type="body" idx="1"/>
              </p:nvPr>
            </p:nvSpPr>
            <p:spPr>
              <a:xfrm>
                <a:off x="590365" y="1959124"/>
                <a:ext cx="4443984" cy="823912"/>
              </a:xfrm>
              <a:blipFill>
                <a:blip r:embed="rId2"/>
                <a:stretch>
                  <a:fillRect b="-4412"/>
                </a:stretch>
              </a:blipFill>
            </p:spPr>
            <p:txBody>
              <a:bodyPr/>
              <a:lstStyle/>
              <a:p>
                <a:r>
                  <a:rPr lang="en-US">
                    <a:noFill/>
                  </a:rPr>
                  <a:t> </a:t>
                </a:r>
              </a:p>
            </p:txBody>
          </p:sp>
        </mc:Fallback>
      </mc:AlternateContent>
      <p:pic>
        <p:nvPicPr>
          <p:cNvPr id="8" name="Marcador de contenido 7">
            <a:extLst>
              <a:ext uri="{FF2B5EF4-FFF2-40B4-BE49-F238E27FC236}">
                <a16:creationId xmlns:a16="http://schemas.microsoft.com/office/drawing/2014/main" id="{CCDEC4EF-8CCD-41E1-9E5D-39FE9C16F1B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75305" y="1278383"/>
            <a:ext cx="2538274" cy="2538274"/>
          </a:xfrm>
        </p:spPr>
      </p:pic>
      <mc:AlternateContent xmlns:mc="http://schemas.openxmlformats.org/markup-compatibility/2006" xmlns:a14="http://schemas.microsoft.com/office/drawing/2010/main">
        <mc:Choice Requires="a14">
          <p:sp>
            <p:nvSpPr>
              <p:cNvPr id="5" name="Marcador de texto 4">
                <a:extLst>
                  <a:ext uri="{FF2B5EF4-FFF2-40B4-BE49-F238E27FC236}">
                    <a16:creationId xmlns:a16="http://schemas.microsoft.com/office/drawing/2014/main" id="{04C05270-CDFA-45B3-82AE-0EE8B8BDA34D}"/>
                  </a:ext>
                </a:extLst>
              </p:cNvPr>
              <p:cNvSpPr>
                <a:spLocks noGrp="1"/>
              </p:cNvSpPr>
              <p:nvPr>
                <p:ph type="body" sz="quarter" idx="3"/>
              </p:nvPr>
            </p:nvSpPr>
            <p:spPr>
              <a:xfrm>
                <a:off x="639119" y="4693447"/>
                <a:ext cx="4443984" cy="823912"/>
              </a:xfrm>
            </p:spPr>
            <p:txBody>
              <a:bodyPr/>
              <a:lstStyle/>
              <a:p>
                <a:pPr/>
                <a14:m>
                  <m:oMathPara xmlns:m="http://schemas.openxmlformats.org/officeDocument/2006/math">
                    <m:oMathParaPr>
                      <m:jc m:val="centerGroup"/>
                    </m:oMathParaPr>
                    <m:oMath xmlns:m="http://schemas.openxmlformats.org/officeDocument/2006/math">
                      <m:sSub>
                        <m:sSubPr>
                          <m:ctrlPr>
                            <a:rPr lang="es-MX" i="1" smtClean="0">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𝐿</m:t>
                          </m:r>
                        </m:sub>
                      </m:sSub>
                      <m:r>
                        <a:rPr lang="es-MX" i="1">
                          <a:latin typeface="Cambria Math" panose="02040503050406030204" pitchFamily="18" charset="0"/>
                        </a:rPr>
                        <m:t>=</m:t>
                      </m:r>
                      <m:r>
                        <a:rPr lang="es-MX" b="0" i="1" smtClean="0">
                          <a:latin typeface="Cambria Math" panose="02040503050406030204" pitchFamily="18" charset="0"/>
                        </a:rPr>
                        <m:t>1</m:t>
                      </m:r>
                      <m:r>
                        <a:rPr lang="es-MX" i="1">
                          <a:latin typeface="Cambria Math" panose="02040503050406030204" pitchFamily="18" charset="0"/>
                        </a:rPr>
                        <m:t>.5</m:t>
                      </m:r>
                      <m:sSub>
                        <m:sSubPr>
                          <m:ctrlPr>
                            <a:rPr lang="es-MX" i="1">
                              <a:latin typeface="Cambria Math" panose="02040503050406030204" pitchFamily="18" charset="0"/>
                            </a:rPr>
                          </m:ctrlPr>
                        </m:sSubPr>
                        <m:e>
                          <m:r>
                            <a:rPr lang="es-MX" i="1">
                              <a:latin typeface="Cambria Math" panose="02040503050406030204" pitchFamily="18" charset="0"/>
                            </a:rPr>
                            <m:t>𝜔</m:t>
                          </m:r>
                        </m:e>
                        <m:sub>
                          <m:r>
                            <a:rPr lang="es-MX" i="1">
                              <a:latin typeface="Cambria Math" panose="02040503050406030204" pitchFamily="18" charset="0"/>
                            </a:rPr>
                            <m:t>𝑇</m:t>
                          </m:r>
                        </m:sub>
                      </m:sSub>
                    </m:oMath>
                  </m:oMathPara>
                </a14:m>
                <a:endParaRPr lang="es-MX" dirty="0"/>
              </a:p>
            </p:txBody>
          </p:sp>
        </mc:Choice>
        <mc:Fallback xmlns="">
          <p:sp>
            <p:nvSpPr>
              <p:cNvPr id="5" name="Marcador de texto 4">
                <a:extLst>
                  <a:ext uri="{FF2B5EF4-FFF2-40B4-BE49-F238E27FC236}">
                    <a16:creationId xmlns:a16="http://schemas.microsoft.com/office/drawing/2014/main" id="{04C05270-CDFA-45B3-82AE-0EE8B8BDA34D}"/>
                  </a:ext>
                </a:extLst>
              </p:cNvPr>
              <p:cNvSpPr>
                <a:spLocks noGrp="1" noRot="1" noChangeAspect="1" noMove="1" noResize="1" noEditPoints="1" noAdjustHandles="1" noChangeArrowheads="1" noChangeShapeType="1" noTextEdit="1"/>
              </p:cNvSpPr>
              <p:nvPr>
                <p:ph type="body" sz="quarter" idx="3"/>
              </p:nvPr>
            </p:nvSpPr>
            <p:spPr>
              <a:xfrm>
                <a:off x="639119" y="4693447"/>
                <a:ext cx="4443984" cy="823912"/>
              </a:xfrm>
              <a:blipFill>
                <a:blip r:embed="rId4"/>
                <a:stretch>
                  <a:fillRect b="-5185"/>
                </a:stretch>
              </a:blipFill>
            </p:spPr>
            <p:txBody>
              <a:bodyPr/>
              <a:lstStyle/>
              <a:p>
                <a:r>
                  <a:rPr lang="en-US">
                    <a:noFill/>
                  </a:rPr>
                  <a:t> </a:t>
                </a:r>
              </a:p>
            </p:txBody>
          </p:sp>
        </mc:Fallback>
      </mc:AlternateContent>
      <p:pic>
        <p:nvPicPr>
          <p:cNvPr id="9" name="Imagen 8">
            <a:extLst>
              <a:ext uri="{FF2B5EF4-FFF2-40B4-BE49-F238E27FC236}">
                <a16:creationId xmlns:a16="http://schemas.microsoft.com/office/drawing/2014/main" id="{57B0C479-5135-4F38-9A02-84B1E7F789BF}"/>
              </a:ext>
            </a:extLst>
          </p:cNvPr>
          <p:cNvPicPr>
            <a:picLocks noChangeAspect="1"/>
          </p:cNvPicPr>
          <p:nvPr/>
        </p:nvPicPr>
        <p:blipFill>
          <a:blip r:embed="rId5"/>
          <a:stretch>
            <a:fillRect/>
          </a:stretch>
        </p:blipFill>
        <p:spPr>
          <a:xfrm>
            <a:off x="4659281" y="1278309"/>
            <a:ext cx="3170090" cy="3178281"/>
          </a:xfrm>
          <a:prstGeom prst="rect">
            <a:avLst/>
          </a:prstGeom>
        </p:spPr>
      </p:pic>
      <p:pic>
        <p:nvPicPr>
          <p:cNvPr id="10" name="Imagen 9">
            <a:extLst>
              <a:ext uri="{FF2B5EF4-FFF2-40B4-BE49-F238E27FC236}">
                <a16:creationId xmlns:a16="http://schemas.microsoft.com/office/drawing/2014/main" id="{22BDFC25-435E-4564-9984-A32C4E8499D8}"/>
              </a:ext>
            </a:extLst>
          </p:cNvPr>
          <p:cNvPicPr>
            <a:picLocks noChangeAspect="1"/>
          </p:cNvPicPr>
          <p:nvPr/>
        </p:nvPicPr>
        <p:blipFill>
          <a:blip r:embed="rId6"/>
          <a:stretch>
            <a:fillRect/>
          </a:stretch>
        </p:blipFill>
        <p:spPr>
          <a:xfrm>
            <a:off x="4659281" y="4025207"/>
            <a:ext cx="3170824" cy="3179018"/>
          </a:xfrm>
          <a:prstGeom prst="rect">
            <a:avLst/>
          </a:prstGeom>
        </p:spPr>
      </p:pic>
      <p:pic>
        <p:nvPicPr>
          <p:cNvPr id="12" name="Imagen 11">
            <a:extLst>
              <a:ext uri="{FF2B5EF4-FFF2-40B4-BE49-F238E27FC236}">
                <a16:creationId xmlns:a16="http://schemas.microsoft.com/office/drawing/2014/main" id="{1F28FC03-4EF5-4923-B605-D5146396AE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1041" y="4011966"/>
            <a:ext cx="2569715" cy="2569715"/>
          </a:xfrm>
          <a:prstGeom prst="rect">
            <a:avLst/>
          </a:prstGeom>
        </p:spPr>
      </p:pic>
    </p:spTree>
    <p:extLst>
      <p:ext uri="{BB962C8B-B14F-4D97-AF65-F5344CB8AC3E}">
        <p14:creationId xmlns:p14="http://schemas.microsoft.com/office/powerpoint/2010/main" val="4139106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5">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theme/theme1.xml><?xml version="1.0" encoding="utf-8"?>
<a:theme xmlns:a="http://schemas.openxmlformats.org/drawingml/2006/main" name="Recorte">
  <a:themeElements>
    <a:clrScheme name="Escala de grises">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Recorte">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cort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otalTime>1509</TotalTime>
  <Words>860</Words>
  <Application>Microsoft Office PowerPoint</Application>
  <PresentationFormat>Panorámica</PresentationFormat>
  <Paragraphs>124</Paragraphs>
  <Slides>27</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27</vt:i4>
      </vt:variant>
    </vt:vector>
  </HeadingPairs>
  <TitlesOfParts>
    <vt:vector size="31" baseType="lpstr">
      <vt:lpstr>Cambria Math</vt:lpstr>
      <vt:lpstr>Franklin Gothic Book</vt:lpstr>
      <vt:lpstr>Wingdings</vt:lpstr>
      <vt:lpstr>Recorte</vt:lpstr>
      <vt:lpstr>Movimiento relativo</vt:lpstr>
      <vt:lpstr>Introducción</vt:lpstr>
      <vt:lpstr>Introducción</vt:lpstr>
      <vt:lpstr>Presentación de PowerPoint</vt:lpstr>
      <vt:lpstr>Movimiento relativo de la Luna </vt:lpstr>
      <vt:lpstr>Un poco de física</vt:lpstr>
      <vt:lpstr>Un poco de física</vt:lpstr>
      <vt:lpstr>Simulemos trayectorias posibles de la Luna… </vt:lpstr>
      <vt:lpstr>Simulación</vt:lpstr>
      <vt:lpstr>Simulación</vt:lpstr>
      <vt:lpstr>Simulación</vt:lpstr>
      <vt:lpstr>Pregunta</vt:lpstr>
      <vt:lpstr>Simulación</vt:lpstr>
      <vt:lpstr>Simulación</vt:lpstr>
      <vt:lpstr>Simulación</vt:lpstr>
      <vt:lpstr>Pregunta</vt:lpstr>
      <vt:lpstr>¿Existe una trayectoria de la Luna que sea densa? </vt:lpstr>
      <vt:lpstr>Simulación con k entero</vt:lpstr>
      <vt:lpstr>Simulación con k racional</vt:lpstr>
      <vt:lpstr>Simulación con Pi</vt:lpstr>
      <vt:lpstr>Simulación con √2</vt:lpstr>
      <vt:lpstr>Pongamos las cosas más complejas…</vt:lpstr>
      <vt:lpstr>Multiniveles</vt:lpstr>
      <vt:lpstr>Nave espacial</vt:lpstr>
      <vt:lpstr>Astronauta</vt:lpstr>
      <vt:lpstr>Ratón</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Diego Moreno</dc:creator>
  <cp:lastModifiedBy>Diego Moreno</cp:lastModifiedBy>
  <cp:revision>68</cp:revision>
  <dcterms:created xsi:type="dcterms:W3CDTF">2018-11-26T01:02:14Z</dcterms:created>
  <dcterms:modified xsi:type="dcterms:W3CDTF">2018-11-28T17:57:10Z</dcterms:modified>
</cp:coreProperties>
</file>